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8"/>
  </p:notesMasterIdLst>
  <p:sldIdLst>
    <p:sldId id="256" r:id="rId2"/>
    <p:sldId id="257" r:id="rId3"/>
    <p:sldId id="258" r:id="rId4"/>
    <p:sldId id="30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89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8"/>
    <a:srgbClr val="F9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81934" autoAdjust="0"/>
  </p:normalViewPr>
  <p:slideViewPr>
    <p:cSldViewPr snapToGrid="0">
      <p:cViewPr varScale="1">
        <p:scale>
          <a:sx n="75" d="100"/>
          <a:sy n="75" d="100"/>
        </p:scale>
        <p:origin x="203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62BC5-45DF-4726-A9C2-24F32BC390B3}" type="datetimeFigureOut">
              <a:rPr lang="fr-CH" smtClean="0"/>
              <a:t>19.09.19</a:t>
            </a:fld>
            <a:endParaRPr lang="fr-CH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F8E7E-1A6A-442B-B1F3-D2675F46D1BC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55452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Up to </a:t>
            </a:r>
            <a:r>
              <a:rPr lang="fr-CH" dirty="0" err="1"/>
              <a:t>here</a:t>
            </a:r>
            <a:r>
              <a:rPr lang="fr-CH"/>
              <a:t>: 2h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F8E7E-1A6A-442B-B1F3-D2675F46D1BC}" type="slidenum">
              <a:rPr lang="fr-CH" smtClean="0"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3866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44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90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03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32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84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43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07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9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19/09/2019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96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8096"/>
          </a:xfrm>
          <a:prstGeom prst="rect">
            <a:avLst/>
          </a:prstGeom>
          <a:solidFill>
            <a:srgbClr val="E4EEF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29" y="903910"/>
            <a:ext cx="8734806" cy="5365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9056" y="0"/>
            <a:ext cx="694944" cy="768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251A5-B1AA-4599-A14D-28292A139DCC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72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ghi.epfl.ch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7C64A1-A9EA-4527-8B22-1506191EE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748036"/>
          </a:xfrm>
          <a:noFill/>
        </p:spPr>
        <p:txBody>
          <a:bodyPr>
            <a:normAutofit/>
          </a:bodyPr>
          <a:lstStyle/>
          <a:p>
            <a:r>
              <a:rPr lang="en-GB" b="1" dirty="0"/>
              <a:t>Le </a:t>
            </a:r>
            <a:r>
              <a:rPr lang="fr-CH" b="1" dirty="0"/>
              <a:t>système</a:t>
            </a:r>
            <a:r>
              <a:rPr lang="en-GB" b="1" dirty="0"/>
              <a:t> </a:t>
            </a:r>
            <a:r>
              <a:rPr lang="en-GB" b="1" dirty="0" err="1"/>
              <a:t>immunitaire</a:t>
            </a:r>
            <a:endParaRPr lang="en-GB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607F297-7466-4A78-B712-258124A89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80405"/>
            <a:ext cx="6858000" cy="1655762"/>
          </a:xfrm>
        </p:spPr>
        <p:txBody>
          <a:bodyPr>
            <a:normAutofit/>
          </a:bodyPr>
          <a:lstStyle/>
          <a:p>
            <a:r>
              <a:rPr lang="en-GB" sz="1400" dirty="0"/>
              <a:t>Synapse </a:t>
            </a:r>
            <a:r>
              <a:rPr lang="en-GB" sz="1400" dirty="0" err="1"/>
              <a:t>immunologique</a:t>
            </a:r>
            <a:r>
              <a:rPr lang="en-GB" sz="1400" dirty="0"/>
              <a:t> entre </a:t>
            </a:r>
            <a:r>
              <a:rPr lang="en-GB" sz="1400" dirty="0" err="1"/>
              <a:t>une</a:t>
            </a:r>
            <a:r>
              <a:rPr lang="en-GB" sz="1400" dirty="0"/>
              <a:t> cellule T et </a:t>
            </a:r>
            <a:r>
              <a:rPr lang="en-GB" sz="1400" dirty="0" err="1"/>
              <a:t>une</a:t>
            </a:r>
            <a:r>
              <a:rPr lang="en-GB" sz="1400" dirty="0"/>
              <a:t> cellule </a:t>
            </a:r>
            <a:r>
              <a:rPr lang="en-GB" sz="1400" dirty="0" err="1"/>
              <a:t>dendritique</a:t>
            </a:r>
            <a:endParaRPr lang="en-GB" sz="1400" dirty="0"/>
          </a:p>
          <a:p>
            <a:r>
              <a:rPr lang="en-GB" sz="1400" dirty="0"/>
              <a:t>Image: Olivier Schwartz et </a:t>
            </a:r>
            <a:r>
              <a:rPr lang="en-GB" sz="1400" dirty="0" err="1"/>
              <a:t>Plateforme</a:t>
            </a:r>
            <a:r>
              <a:rPr lang="en-GB" sz="1400" dirty="0"/>
              <a:t> de </a:t>
            </a:r>
            <a:r>
              <a:rPr lang="en-GB" sz="1400" dirty="0" err="1"/>
              <a:t>Microscopie</a:t>
            </a:r>
            <a:r>
              <a:rPr lang="en-GB" sz="1400" dirty="0"/>
              <a:t> </a:t>
            </a:r>
            <a:r>
              <a:rPr lang="en-GB" sz="1400" dirty="0" err="1"/>
              <a:t>Electronique</a:t>
            </a:r>
            <a:r>
              <a:rPr lang="en-GB" sz="1400" dirty="0"/>
              <a:t>, </a:t>
            </a:r>
            <a:r>
              <a:rPr lang="en-GB" sz="1400" dirty="0" err="1"/>
              <a:t>Institut</a:t>
            </a:r>
            <a:r>
              <a:rPr lang="en-GB" sz="1400" dirty="0"/>
              <a:t> Pasteur</a:t>
            </a:r>
          </a:p>
          <a:p>
            <a:endParaRPr lang="en-GB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C933BC-E338-4381-85A4-A04519894BBE}"/>
              </a:ext>
            </a:extLst>
          </p:cNvPr>
          <p:cNvGrpSpPr/>
          <p:nvPr/>
        </p:nvGrpSpPr>
        <p:grpSpPr>
          <a:xfrm>
            <a:off x="2319338" y="1904206"/>
            <a:ext cx="4505325" cy="3049588"/>
            <a:chOff x="2123728" y="1772816"/>
            <a:chExt cx="4505325" cy="304958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B29E11DC-AB2C-4714-A2C2-C9ED02A1C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72816"/>
              <a:ext cx="4505325" cy="304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B26E54-2DC4-4B10-BF04-FC3FF462E959}"/>
                </a:ext>
              </a:extLst>
            </p:cNvPr>
            <p:cNvSpPr txBox="1"/>
            <p:nvPr/>
          </p:nvSpPr>
          <p:spPr>
            <a:xfrm>
              <a:off x="5745478" y="4520625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Cell Press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116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9978D-0CA9-4256-8ABF-B2370EF0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au </a:t>
            </a:r>
            <a:r>
              <a:rPr lang="en-GB" dirty="0" err="1"/>
              <a:t>Système</a:t>
            </a:r>
            <a:r>
              <a:rPr lang="en-GB" dirty="0"/>
              <a:t> </a:t>
            </a:r>
            <a:r>
              <a:rPr lang="en-GB" dirty="0" err="1"/>
              <a:t>Immunitaire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152CB-6869-43AE-86B3-B9CD53326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280160"/>
            <a:ext cx="8734806" cy="4988966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L’immunité</a:t>
            </a:r>
            <a:r>
              <a:rPr lang="en-US" dirty="0"/>
              <a:t> se </a:t>
            </a:r>
            <a:r>
              <a:rPr lang="en-US" dirty="0" err="1"/>
              <a:t>définit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la résistance à la </a:t>
            </a:r>
            <a:r>
              <a:rPr lang="en-US" dirty="0" err="1"/>
              <a:t>maladie</a:t>
            </a:r>
            <a:r>
              <a:rPr lang="en-US" dirty="0"/>
              <a:t>, plus </a:t>
            </a:r>
            <a:r>
              <a:rPr lang="en-US" dirty="0" err="1"/>
              <a:t>spécifiquement</a:t>
            </a:r>
            <a:r>
              <a:rPr lang="en-US" dirty="0"/>
              <a:t> aux maladies </a:t>
            </a:r>
            <a:r>
              <a:rPr lang="en-US" dirty="0" err="1"/>
              <a:t>infectieuses</a:t>
            </a:r>
            <a:r>
              <a:rPr lang="en-US" dirty="0"/>
              <a:t>. On </a:t>
            </a:r>
            <a:r>
              <a:rPr lang="en-US" dirty="0" err="1"/>
              <a:t>appelle</a:t>
            </a:r>
            <a:r>
              <a:rPr lang="en-US" dirty="0"/>
              <a:t> </a:t>
            </a:r>
            <a:r>
              <a:rPr lang="en-US" b="1" dirty="0" err="1"/>
              <a:t>système</a:t>
            </a:r>
            <a:r>
              <a:rPr lang="en-US" dirty="0"/>
              <a:t> </a:t>
            </a:r>
            <a:r>
              <a:rPr lang="en-US" b="1" dirty="0" err="1"/>
              <a:t>immunitaire</a:t>
            </a:r>
            <a:r>
              <a:rPr lang="en-US" dirty="0"/>
              <a:t> </a:t>
            </a:r>
            <a:r>
              <a:rPr lang="en-US" dirty="0" err="1"/>
              <a:t>l’ensemble</a:t>
            </a:r>
            <a:r>
              <a:rPr lang="en-US" dirty="0"/>
              <a:t> des </a:t>
            </a:r>
            <a:r>
              <a:rPr lang="en-US" b="1" dirty="0"/>
              <a:t>cellules</a:t>
            </a:r>
            <a:r>
              <a:rPr lang="en-US" dirty="0"/>
              <a:t>, </a:t>
            </a:r>
            <a:r>
              <a:rPr lang="en-US" b="1" dirty="0" err="1"/>
              <a:t>tissus</a:t>
            </a:r>
            <a:r>
              <a:rPr lang="en-US" dirty="0"/>
              <a:t> et </a:t>
            </a:r>
            <a:r>
              <a:rPr lang="en-US" b="1" dirty="0" err="1"/>
              <a:t>molécules</a:t>
            </a:r>
            <a:r>
              <a:rPr lang="en-US" dirty="0"/>
              <a:t> qui </a:t>
            </a:r>
            <a:r>
              <a:rPr lang="en-US" dirty="0" err="1"/>
              <a:t>confèrent</a:t>
            </a:r>
            <a:r>
              <a:rPr lang="en-US" dirty="0"/>
              <a:t> </a:t>
            </a:r>
            <a:r>
              <a:rPr lang="en-US" dirty="0" err="1"/>
              <a:t>cette</a:t>
            </a:r>
            <a:r>
              <a:rPr lang="en-US" dirty="0"/>
              <a:t> résistance à </a:t>
            </a:r>
            <a:r>
              <a:rPr lang="en-US" dirty="0" err="1"/>
              <a:t>l’infection</a:t>
            </a:r>
            <a:r>
              <a:rPr lang="en-US" dirty="0"/>
              <a:t>.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5AE587-DBA0-44BD-AD09-5B4872D0D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614937"/>
              </p:ext>
            </p:extLst>
          </p:nvPr>
        </p:nvGraphicFramePr>
        <p:xfrm>
          <a:off x="298808" y="3055366"/>
          <a:ext cx="8604448" cy="321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1826980129"/>
                    </a:ext>
                  </a:extLst>
                </a:gridCol>
                <a:gridCol w="4427984">
                  <a:extLst>
                    <a:ext uri="{9D8B030D-6E8A-4147-A177-3AD203B41FA5}">
                      <a16:colId xmlns:a16="http://schemas.microsoft.com/office/drawing/2014/main" val="1904351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Fonction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immunitaire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Conséquences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28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Défense </a:t>
                      </a:r>
                      <a:r>
                        <a:rPr lang="en-GB" dirty="0" err="1"/>
                        <a:t>contre</a:t>
                      </a:r>
                      <a:r>
                        <a:rPr lang="en-GB" dirty="0"/>
                        <a:t> les infections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Les </a:t>
                      </a:r>
                      <a:r>
                        <a:rPr lang="en-GB" dirty="0" err="1"/>
                        <a:t>individus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immunodéprimés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ont</a:t>
                      </a:r>
                      <a:r>
                        <a:rPr lang="en-GB" dirty="0"/>
                        <a:t> un risqué </a:t>
                      </a:r>
                      <a:r>
                        <a:rPr lang="en-GB" dirty="0" err="1"/>
                        <a:t>élevé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d’infections</a:t>
                      </a:r>
                      <a:r>
                        <a:rPr lang="en-GB" dirty="0"/>
                        <a:t> (p. ex. SIDA)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 err="1"/>
                        <a:t>Immunité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protectrice</a:t>
                      </a:r>
                      <a:r>
                        <a:rPr lang="en-GB" dirty="0"/>
                        <a:t> par </a:t>
                      </a:r>
                      <a:r>
                        <a:rPr lang="en-GB" dirty="0" err="1"/>
                        <a:t>vaccins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53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Tolérance</a:t>
                      </a:r>
                      <a:r>
                        <a:rPr lang="en-GB" dirty="0"/>
                        <a:t> du microbiote (intestinal)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Inflammation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chronique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si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le confinement du microbiote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est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rompu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04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Défense </a:t>
                      </a:r>
                      <a:r>
                        <a:rPr lang="en-GB" dirty="0" err="1"/>
                        <a:t>contre</a:t>
                      </a:r>
                      <a:r>
                        <a:rPr lang="en-GB" dirty="0"/>
                        <a:t> les </a:t>
                      </a:r>
                      <a:r>
                        <a:rPr lang="en-GB" dirty="0" err="1"/>
                        <a:t>tumeurs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Immunothérapie</a:t>
                      </a:r>
                      <a:r>
                        <a:rPr lang="en-GB" dirty="0"/>
                        <a:t> anti-cancer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81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Reconnaissance de </a:t>
                      </a:r>
                      <a:r>
                        <a:rPr lang="en-GB" dirty="0" err="1"/>
                        <a:t>tissus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greffes</a:t>
                      </a:r>
                      <a:r>
                        <a:rPr lang="en-GB" dirty="0"/>
                        <a:t>) et </a:t>
                      </a:r>
                      <a:r>
                        <a:rPr lang="en-GB" dirty="0" err="1"/>
                        <a:t>protéines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d’origine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étrangère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Incompatible avec la transplantation et la </a:t>
                      </a:r>
                      <a:r>
                        <a:rPr lang="en-GB" dirty="0" err="1"/>
                        <a:t>thérapie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génique</a:t>
                      </a:r>
                      <a:endParaRPr lang="en-GB" dirty="0"/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266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96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23657E-1293-4E46-8783-64C5A70691CB}"/>
              </a:ext>
            </a:extLst>
          </p:cNvPr>
          <p:cNvSpPr/>
          <p:nvPr/>
        </p:nvSpPr>
        <p:spPr>
          <a:xfrm>
            <a:off x="5349973" y="975360"/>
            <a:ext cx="3647723" cy="5754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09AA1-0A6F-416A-BF39-F8D8F745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au </a:t>
            </a:r>
            <a:r>
              <a:rPr lang="en-GB" dirty="0" err="1"/>
              <a:t>Système</a:t>
            </a:r>
            <a:r>
              <a:rPr lang="en-GB" dirty="0"/>
              <a:t> </a:t>
            </a:r>
            <a:r>
              <a:rPr lang="en-GB" dirty="0" err="1"/>
              <a:t>Immunitaire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6E40DA-F1BE-48B9-84BF-E6726EC2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5" y="1635429"/>
            <a:ext cx="5290768" cy="4936058"/>
          </a:xfrm>
        </p:spPr>
        <p:txBody>
          <a:bodyPr>
            <a:normAutofit/>
          </a:bodyPr>
          <a:lstStyle/>
          <a:p>
            <a:r>
              <a:rPr lang="fr-CH" dirty="0"/>
              <a:t>Le système immunitaire est basé sur:</a:t>
            </a:r>
          </a:p>
          <a:p>
            <a:pPr lvl="1"/>
            <a:r>
              <a:rPr lang="fr-CH" dirty="0"/>
              <a:t>des mécanismes de reconnaissance efficaces (non-soi infectieux)</a:t>
            </a:r>
          </a:p>
          <a:p>
            <a:pPr lvl="1"/>
            <a:r>
              <a:rPr lang="fr-CH" dirty="0"/>
              <a:t>des mécanismes effecteurs ciblés</a:t>
            </a:r>
            <a:endParaRPr lang="fr-CH" sz="2400" dirty="0"/>
          </a:p>
          <a:p>
            <a:r>
              <a:rPr lang="fr-CH" dirty="0"/>
              <a:t>Les maladies immunitaires comportent:</a:t>
            </a:r>
          </a:p>
          <a:p>
            <a:pPr lvl="1"/>
            <a:r>
              <a:rPr lang="fr-CH" dirty="0"/>
              <a:t>les déficiences immunitaires</a:t>
            </a:r>
          </a:p>
          <a:p>
            <a:pPr lvl="1"/>
            <a:r>
              <a:rPr lang="fr-CH" dirty="0"/>
              <a:t>les maladies auto-immunes / les allergies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3C7E2-9E20-4DB3-A7C0-7C5693274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973" y="1182399"/>
            <a:ext cx="3286029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3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7E2B1-D3BA-420F-95B0-246C6D7B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Trois </a:t>
            </a:r>
            <a:r>
              <a:rPr lang="en-GB" dirty="0" err="1"/>
              <a:t>lignes</a:t>
            </a:r>
            <a:r>
              <a:rPr lang="en-GB" dirty="0"/>
              <a:t> de </a:t>
            </a:r>
            <a:r>
              <a:rPr lang="en-GB" dirty="0" err="1"/>
              <a:t>défense</a:t>
            </a:r>
            <a:r>
              <a:rPr lang="en-GB" dirty="0"/>
              <a:t> </a:t>
            </a:r>
            <a:r>
              <a:rPr lang="en-GB" dirty="0" err="1"/>
              <a:t>contre</a:t>
            </a:r>
            <a:r>
              <a:rPr lang="en-GB" dirty="0"/>
              <a:t> </a:t>
            </a:r>
            <a:r>
              <a:rPr lang="en-GB" dirty="0" err="1"/>
              <a:t>l’infection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CBFEA-A2F4-4CC6-BA32-D2583F27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2" y="857314"/>
            <a:ext cx="2919222" cy="143478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 err="1"/>
              <a:t>Barrières</a:t>
            </a:r>
            <a:r>
              <a:rPr lang="en-GB" sz="2000" b="1" dirty="0"/>
              <a:t> </a:t>
            </a:r>
            <a:r>
              <a:rPr lang="en-GB" sz="2000" b="1" dirty="0" err="1"/>
              <a:t>épithéliales</a:t>
            </a:r>
            <a:endParaRPr lang="en-GB" sz="2000" b="1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 err="1"/>
              <a:t>Immunité</a:t>
            </a:r>
            <a:r>
              <a:rPr lang="en-GB" sz="2000" b="1" dirty="0"/>
              <a:t> </a:t>
            </a:r>
            <a:r>
              <a:rPr lang="en-GB" sz="2000" b="1" dirty="0" err="1"/>
              <a:t>innée</a:t>
            </a:r>
            <a:endParaRPr lang="en-GB" sz="2000" b="1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 err="1"/>
              <a:t>Immunité</a:t>
            </a:r>
            <a:r>
              <a:rPr lang="en-GB" sz="2000" b="1" dirty="0"/>
              <a:t> </a:t>
            </a:r>
            <a:r>
              <a:rPr lang="en-GB" sz="2000" b="1" dirty="0" err="1"/>
              <a:t>adaptative</a:t>
            </a:r>
            <a:endParaRPr lang="en-GB" sz="2000" b="1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/>
          </a:p>
        </p:txBody>
      </p:sp>
      <p:pic>
        <p:nvPicPr>
          <p:cNvPr id="4" name="Image 1" descr="3756_slide4b.jpg">
            <a:extLst>
              <a:ext uri="{FF2B5EF4-FFF2-40B4-BE49-F238E27FC236}">
                <a16:creationId xmlns:a16="http://schemas.microsoft.com/office/drawing/2014/main" id="{5EA4B309-DD9F-4F05-948A-696E295AB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052386"/>
            <a:ext cx="63896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9FE67-6C00-41DD-846C-7620B3320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4565333"/>
            <a:ext cx="6002274" cy="2292667"/>
          </a:xfrm>
          <a:solidFill>
            <a:schemeClr val="bg1">
              <a:lumMod val="9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CH" sz="2000" dirty="0">
                <a:solidFill>
                  <a:srgbClr val="000000"/>
                </a:solidFill>
              </a:rPr>
              <a:t>Invertébrés et vertébrés sont exposés aux microbes en permanence.</a:t>
            </a:r>
          </a:p>
          <a:p>
            <a:r>
              <a:rPr lang="fr-CH" sz="2000" dirty="0">
                <a:solidFill>
                  <a:srgbClr val="000000"/>
                </a:solidFill>
              </a:rPr>
              <a:t>Les barrières épithéliales et l’immunité innée sont communes aux invertébrés et aux vertébrés.</a:t>
            </a:r>
          </a:p>
          <a:p>
            <a:r>
              <a:rPr lang="fr-CH" sz="2000" dirty="0">
                <a:solidFill>
                  <a:srgbClr val="000000"/>
                </a:solidFill>
              </a:rPr>
              <a:t>L’immunité adaptative basée sur les cellules B et T est propre aux vertébrés.</a:t>
            </a:r>
          </a:p>
        </p:txBody>
      </p:sp>
    </p:spTree>
    <p:extLst>
      <p:ext uri="{BB962C8B-B14F-4D97-AF65-F5344CB8AC3E}">
        <p14:creationId xmlns:p14="http://schemas.microsoft.com/office/powerpoint/2010/main" val="3954804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FCEE-992D-48D3-A676-954534C6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Immunité</a:t>
            </a:r>
            <a:r>
              <a:rPr lang="en-GB" dirty="0"/>
              <a:t> </a:t>
            </a:r>
            <a:r>
              <a:rPr lang="en-GB" dirty="0" err="1"/>
              <a:t>innée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3A00-171A-4D1E-8525-82BD315CC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40986" y="884902"/>
            <a:ext cx="3971431" cy="43409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H" sz="1800" dirty="0"/>
              <a:t>Le </a:t>
            </a:r>
            <a:r>
              <a:rPr lang="fr-CH" sz="1800" b="1" dirty="0"/>
              <a:t>système immunitaire inné </a:t>
            </a:r>
            <a:r>
              <a:rPr lang="fr-CH" sz="1800" dirty="0"/>
              <a:t>consiste en: </a:t>
            </a:r>
          </a:p>
          <a:p>
            <a:pPr>
              <a:buFont typeface="Wingdings" charset="0"/>
              <a:buChar char="q"/>
            </a:pPr>
            <a:r>
              <a:rPr lang="fr-CH" sz="1800" dirty="0"/>
              <a:t>des </a:t>
            </a:r>
            <a:r>
              <a:rPr lang="fr-CH" sz="1800" b="1" dirty="0"/>
              <a:t>molécules</a:t>
            </a:r>
            <a:r>
              <a:rPr lang="fr-CH" sz="1800" dirty="0"/>
              <a:t> produites par les cellules immunitaires innées ou le foie</a:t>
            </a:r>
          </a:p>
          <a:p>
            <a:pPr lvl="1">
              <a:buFont typeface="Wingdings" charset="0"/>
              <a:buChar char="Ø"/>
            </a:pPr>
            <a:r>
              <a:rPr lang="fr-CH" sz="1800" dirty="0"/>
              <a:t>peptides antimicrobiens</a:t>
            </a:r>
          </a:p>
          <a:p>
            <a:pPr lvl="1">
              <a:buFont typeface="Wingdings" charset="0"/>
              <a:buChar char="Ø"/>
            </a:pPr>
            <a:r>
              <a:rPr lang="fr-CH" sz="1800" dirty="0"/>
              <a:t>protéines de la phase aiguë</a:t>
            </a:r>
          </a:p>
          <a:p>
            <a:pPr lvl="1">
              <a:buFont typeface="Wingdings" charset="0"/>
              <a:buChar char="Ø"/>
            </a:pPr>
            <a:r>
              <a:rPr lang="fr-CH" sz="1800" dirty="0"/>
              <a:t>Complément</a:t>
            </a:r>
          </a:p>
          <a:p>
            <a:pPr marL="457200" lvl="1" indent="0">
              <a:buNone/>
            </a:pPr>
            <a:endParaRPr lang="en-GB" sz="1800" dirty="0"/>
          </a:p>
          <a:p>
            <a:pPr>
              <a:buFont typeface="Wingdings" charset="0"/>
              <a:buChar char="q"/>
            </a:pPr>
            <a:r>
              <a:rPr lang="fr-CH" sz="1800" dirty="0"/>
              <a:t>une large variété de </a:t>
            </a:r>
            <a:r>
              <a:rPr lang="fr-CH" sz="1800" b="1" dirty="0"/>
              <a:t>cellules</a:t>
            </a:r>
          </a:p>
          <a:p>
            <a:pPr lvl="1">
              <a:buFont typeface="Wingdings" charset="0"/>
              <a:buChar char="Ø"/>
            </a:pPr>
            <a:r>
              <a:rPr lang="fr-CH" sz="1800" dirty="0"/>
              <a:t>en circulation dans le sang</a:t>
            </a:r>
            <a:br>
              <a:rPr lang="fr-CH" sz="1800" dirty="0"/>
            </a:br>
            <a:r>
              <a:rPr lang="fr-CH" sz="1800" dirty="0"/>
              <a:t>et distribuées dans les tissus</a:t>
            </a:r>
          </a:p>
          <a:p>
            <a:pPr>
              <a:buFont typeface="Wingdings" charset="0"/>
              <a:buChar char="Ø"/>
            </a:pPr>
            <a:endParaRPr lang="fr-CH" sz="1800" dirty="0"/>
          </a:p>
          <a:p>
            <a:pPr>
              <a:buFont typeface="Wingdings" charset="0"/>
              <a:buChar char="Ø"/>
            </a:pPr>
            <a:endParaRPr lang="fr-CH" sz="1800" dirty="0"/>
          </a:p>
          <a:p>
            <a:pPr lvl="1">
              <a:lnSpc>
                <a:spcPct val="100000"/>
              </a:lnSpc>
              <a:spcBef>
                <a:spcPts val="1800"/>
              </a:spcBef>
              <a:buFont typeface="Wingdings" charset="0"/>
              <a:buChar char="Ø"/>
            </a:pPr>
            <a:r>
              <a:rPr lang="fr-CH" sz="1800" dirty="0"/>
              <a:t>formant des tissus séparant le milieu externe du milieu interne</a:t>
            </a:r>
          </a:p>
          <a:p>
            <a:pPr lvl="1">
              <a:buFont typeface="Wingdings" charset="0"/>
              <a:buChar char="Ø"/>
            </a:pPr>
            <a:endParaRPr lang="fr-CH" sz="1800" dirty="0"/>
          </a:p>
          <a:p>
            <a:pPr>
              <a:lnSpc>
                <a:spcPct val="150000"/>
              </a:lnSpc>
            </a:pPr>
            <a:endParaRPr lang="fr-CH" sz="1800" dirty="0"/>
          </a:p>
          <a:p>
            <a:pPr marL="457200" lvl="1" indent="0">
              <a:buNone/>
            </a:pPr>
            <a:endParaRPr lang="en-GB" sz="1800" dirty="0"/>
          </a:p>
          <a:p>
            <a:pPr lvl="1">
              <a:buFont typeface="Wingdings" charset="0"/>
              <a:buNone/>
            </a:pPr>
            <a:endParaRPr lang="en-GB" sz="1800" dirty="0"/>
          </a:p>
          <a:p>
            <a:pPr lvl="1">
              <a:buFont typeface="Wingdings" charset="0"/>
              <a:buNone/>
            </a:pPr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C3C130-4E8B-4160-B3D6-F048473507C9}"/>
              </a:ext>
            </a:extLst>
          </p:cNvPr>
          <p:cNvGrpSpPr/>
          <p:nvPr/>
        </p:nvGrpSpPr>
        <p:grpSpPr>
          <a:xfrm>
            <a:off x="543939" y="3959943"/>
            <a:ext cx="2749600" cy="841470"/>
            <a:chOff x="1866973" y="-1546875"/>
            <a:chExt cx="2749600" cy="841470"/>
          </a:xfrm>
        </p:grpSpPr>
        <p:grpSp>
          <p:nvGrpSpPr>
            <p:cNvPr id="5" name="Group 158">
              <a:extLst>
                <a:ext uri="{FF2B5EF4-FFF2-40B4-BE49-F238E27FC236}">
                  <a16:creationId xmlns:a16="http://schemas.microsoft.com/office/drawing/2014/main" id="{9C8AC7D3-7539-4548-9096-ED4425178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3973" y="-1257950"/>
              <a:ext cx="615950" cy="485775"/>
              <a:chOff x="1207" y="3151"/>
              <a:chExt cx="444" cy="402"/>
            </a:xfrm>
          </p:grpSpPr>
          <p:sp>
            <p:nvSpPr>
              <p:cNvPr id="6" name="Freeform 159">
                <a:extLst>
                  <a:ext uri="{FF2B5EF4-FFF2-40B4-BE49-F238E27FC236}">
                    <a16:creationId xmlns:a16="http://schemas.microsoft.com/office/drawing/2014/main" id="{6A221E8B-991B-4165-B8A7-8641E3FCD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7" y="3151"/>
                <a:ext cx="444" cy="402"/>
              </a:xfrm>
              <a:custGeom>
                <a:avLst/>
                <a:gdLst>
                  <a:gd name="T0" fmla="*/ 149 w 444"/>
                  <a:gd name="T1" fmla="*/ 143 h 402"/>
                  <a:gd name="T2" fmla="*/ 11 w 444"/>
                  <a:gd name="T3" fmla="*/ 185 h 402"/>
                  <a:gd name="T4" fmla="*/ 83 w 444"/>
                  <a:gd name="T5" fmla="*/ 275 h 402"/>
                  <a:gd name="T6" fmla="*/ 59 w 444"/>
                  <a:gd name="T7" fmla="*/ 365 h 402"/>
                  <a:gd name="T8" fmla="*/ 107 w 444"/>
                  <a:gd name="T9" fmla="*/ 401 h 402"/>
                  <a:gd name="T10" fmla="*/ 221 w 444"/>
                  <a:gd name="T11" fmla="*/ 371 h 402"/>
                  <a:gd name="T12" fmla="*/ 257 w 444"/>
                  <a:gd name="T13" fmla="*/ 335 h 402"/>
                  <a:gd name="T14" fmla="*/ 341 w 444"/>
                  <a:gd name="T15" fmla="*/ 353 h 402"/>
                  <a:gd name="T16" fmla="*/ 425 w 444"/>
                  <a:gd name="T17" fmla="*/ 317 h 402"/>
                  <a:gd name="T18" fmla="*/ 431 w 444"/>
                  <a:gd name="T19" fmla="*/ 239 h 402"/>
                  <a:gd name="T20" fmla="*/ 383 w 444"/>
                  <a:gd name="T21" fmla="*/ 191 h 402"/>
                  <a:gd name="T22" fmla="*/ 401 w 444"/>
                  <a:gd name="T23" fmla="*/ 119 h 402"/>
                  <a:gd name="T24" fmla="*/ 443 w 444"/>
                  <a:gd name="T25" fmla="*/ 47 h 402"/>
                  <a:gd name="T26" fmla="*/ 395 w 444"/>
                  <a:gd name="T27" fmla="*/ 23 h 402"/>
                  <a:gd name="T28" fmla="*/ 299 w 444"/>
                  <a:gd name="T29" fmla="*/ 41 h 402"/>
                  <a:gd name="T30" fmla="*/ 233 w 444"/>
                  <a:gd name="T31" fmla="*/ 11 h 402"/>
                  <a:gd name="T32" fmla="*/ 197 w 444"/>
                  <a:gd name="T33" fmla="*/ 5 h 402"/>
                  <a:gd name="T34" fmla="*/ 185 w 444"/>
                  <a:gd name="T35" fmla="*/ 41 h 402"/>
                  <a:gd name="T36" fmla="*/ 179 w 444"/>
                  <a:gd name="T37" fmla="*/ 77 h 402"/>
                  <a:gd name="T38" fmla="*/ 77 w 444"/>
                  <a:gd name="T39" fmla="*/ 89 h 402"/>
                  <a:gd name="T40" fmla="*/ 101 w 444"/>
                  <a:gd name="T41" fmla="*/ 137 h 402"/>
                  <a:gd name="T42" fmla="*/ 149 w 444"/>
                  <a:gd name="T43" fmla="*/ 143 h 40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44"/>
                  <a:gd name="T67" fmla="*/ 0 h 402"/>
                  <a:gd name="T68" fmla="*/ 444 w 444"/>
                  <a:gd name="T69" fmla="*/ 402 h 40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44" h="402">
                    <a:moveTo>
                      <a:pt x="149" y="143"/>
                    </a:moveTo>
                    <a:cubicBezTo>
                      <a:pt x="134" y="151"/>
                      <a:pt x="22" y="163"/>
                      <a:pt x="11" y="185"/>
                    </a:cubicBezTo>
                    <a:cubicBezTo>
                      <a:pt x="0" y="207"/>
                      <a:pt x="75" y="245"/>
                      <a:pt x="83" y="275"/>
                    </a:cubicBezTo>
                    <a:cubicBezTo>
                      <a:pt x="91" y="305"/>
                      <a:pt x="55" y="344"/>
                      <a:pt x="59" y="365"/>
                    </a:cubicBezTo>
                    <a:cubicBezTo>
                      <a:pt x="63" y="386"/>
                      <a:pt x="80" y="400"/>
                      <a:pt x="107" y="401"/>
                    </a:cubicBezTo>
                    <a:cubicBezTo>
                      <a:pt x="134" y="402"/>
                      <a:pt x="196" y="382"/>
                      <a:pt x="221" y="371"/>
                    </a:cubicBezTo>
                    <a:cubicBezTo>
                      <a:pt x="246" y="360"/>
                      <a:pt x="237" y="338"/>
                      <a:pt x="257" y="335"/>
                    </a:cubicBezTo>
                    <a:cubicBezTo>
                      <a:pt x="277" y="332"/>
                      <a:pt x="313" y="356"/>
                      <a:pt x="341" y="353"/>
                    </a:cubicBezTo>
                    <a:cubicBezTo>
                      <a:pt x="369" y="350"/>
                      <a:pt x="410" y="336"/>
                      <a:pt x="425" y="317"/>
                    </a:cubicBezTo>
                    <a:cubicBezTo>
                      <a:pt x="440" y="298"/>
                      <a:pt x="438" y="260"/>
                      <a:pt x="431" y="239"/>
                    </a:cubicBezTo>
                    <a:cubicBezTo>
                      <a:pt x="424" y="218"/>
                      <a:pt x="388" y="211"/>
                      <a:pt x="383" y="191"/>
                    </a:cubicBezTo>
                    <a:cubicBezTo>
                      <a:pt x="378" y="171"/>
                      <a:pt x="391" y="143"/>
                      <a:pt x="401" y="119"/>
                    </a:cubicBezTo>
                    <a:cubicBezTo>
                      <a:pt x="411" y="95"/>
                      <a:pt x="444" y="63"/>
                      <a:pt x="443" y="47"/>
                    </a:cubicBezTo>
                    <a:cubicBezTo>
                      <a:pt x="442" y="31"/>
                      <a:pt x="419" y="24"/>
                      <a:pt x="395" y="23"/>
                    </a:cubicBezTo>
                    <a:cubicBezTo>
                      <a:pt x="371" y="22"/>
                      <a:pt x="326" y="43"/>
                      <a:pt x="299" y="41"/>
                    </a:cubicBezTo>
                    <a:cubicBezTo>
                      <a:pt x="272" y="39"/>
                      <a:pt x="250" y="17"/>
                      <a:pt x="233" y="11"/>
                    </a:cubicBezTo>
                    <a:cubicBezTo>
                      <a:pt x="216" y="5"/>
                      <a:pt x="205" y="0"/>
                      <a:pt x="197" y="5"/>
                    </a:cubicBezTo>
                    <a:cubicBezTo>
                      <a:pt x="189" y="10"/>
                      <a:pt x="188" y="29"/>
                      <a:pt x="185" y="41"/>
                    </a:cubicBezTo>
                    <a:cubicBezTo>
                      <a:pt x="182" y="53"/>
                      <a:pt x="197" y="69"/>
                      <a:pt x="179" y="77"/>
                    </a:cubicBezTo>
                    <a:cubicBezTo>
                      <a:pt x="161" y="85"/>
                      <a:pt x="90" y="79"/>
                      <a:pt x="77" y="89"/>
                    </a:cubicBezTo>
                    <a:cubicBezTo>
                      <a:pt x="64" y="99"/>
                      <a:pt x="85" y="127"/>
                      <a:pt x="101" y="137"/>
                    </a:cubicBezTo>
                    <a:cubicBezTo>
                      <a:pt x="117" y="147"/>
                      <a:pt x="164" y="135"/>
                      <a:pt x="149" y="143"/>
                    </a:cubicBezTo>
                    <a:close/>
                  </a:path>
                </a:pathLst>
              </a:custGeom>
              <a:solidFill>
                <a:srgbClr val="99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Oval 160">
                <a:extLst>
                  <a:ext uri="{FF2B5EF4-FFF2-40B4-BE49-F238E27FC236}">
                    <a16:creationId xmlns:a16="http://schemas.microsoft.com/office/drawing/2014/main" id="{65FEAA7B-EFC4-496E-B976-6AF0C5070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6" y="3294"/>
                <a:ext cx="132" cy="12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8" name="Group 161">
              <a:extLst>
                <a:ext uri="{FF2B5EF4-FFF2-40B4-BE49-F238E27FC236}">
                  <a16:creationId xmlns:a16="http://schemas.microsoft.com/office/drawing/2014/main" id="{87377C67-4023-4D88-9A3D-5127DD1AE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9323" y="-1257950"/>
              <a:ext cx="719137" cy="522287"/>
              <a:chOff x="151" y="2822"/>
              <a:chExt cx="758" cy="486"/>
            </a:xfrm>
          </p:grpSpPr>
          <p:sp>
            <p:nvSpPr>
              <p:cNvPr id="9" name="Freeform 162">
                <a:extLst>
                  <a:ext uri="{FF2B5EF4-FFF2-40B4-BE49-F238E27FC236}">
                    <a16:creationId xmlns:a16="http://schemas.microsoft.com/office/drawing/2014/main" id="{F2728310-E542-4065-8BA9-360BE53F5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" y="2822"/>
                <a:ext cx="758" cy="486"/>
              </a:xfrm>
              <a:custGeom>
                <a:avLst/>
                <a:gdLst>
                  <a:gd name="T0" fmla="*/ 600 w 758"/>
                  <a:gd name="T1" fmla="*/ 67 h 486"/>
                  <a:gd name="T2" fmla="*/ 485 w 758"/>
                  <a:gd name="T3" fmla="*/ 7 h 486"/>
                  <a:gd name="T4" fmla="*/ 393 w 758"/>
                  <a:gd name="T5" fmla="*/ 26 h 486"/>
                  <a:gd name="T6" fmla="*/ 301 w 758"/>
                  <a:gd name="T7" fmla="*/ 40 h 486"/>
                  <a:gd name="T8" fmla="*/ 264 w 758"/>
                  <a:gd name="T9" fmla="*/ 49 h 486"/>
                  <a:gd name="T10" fmla="*/ 125 w 758"/>
                  <a:gd name="T11" fmla="*/ 123 h 486"/>
                  <a:gd name="T12" fmla="*/ 61 w 758"/>
                  <a:gd name="T13" fmla="*/ 127 h 486"/>
                  <a:gd name="T14" fmla="*/ 24 w 758"/>
                  <a:gd name="T15" fmla="*/ 150 h 486"/>
                  <a:gd name="T16" fmla="*/ 1 w 758"/>
                  <a:gd name="T17" fmla="*/ 187 h 486"/>
                  <a:gd name="T18" fmla="*/ 19 w 758"/>
                  <a:gd name="T19" fmla="*/ 228 h 486"/>
                  <a:gd name="T20" fmla="*/ 61 w 758"/>
                  <a:gd name="T21" fmla="*/ 265 h 486"/>
                  <a:gd name="T22" fmla="*/ 149 w 758"/>
                  <a:gd name="T23" fmla="*/ 279 h 486"/>
                  <a:gd name="T24" fmla="*/ 185 w 758"/>
                  <a:gd name="T25" fmla="*/ 344 h 486"/>
                  <a:gd name="T26" fmla="*/ 241 w 758"/>
                  <a:gd name="T27" fmla="*/ 399 h 486"/>
                  <a:gd name="T28" fmla="*/ 301 w 758"/>
                  <a:gd name="T29" fmla="*/ 454 h 486"/>
                  <a:gd name="T30" fmla="*/ 360 w 758"/>
                  <a:gd name="T31" fmla="*/ 468 h 486"/>
                  <a:gd name="T32" fmla="*/ 397 w 758"/>
                  <a:gd name="T33" fmla="*/ 477 h 486"/>
                  <a:gd name="T34" fmla="*/ 462 w 758"/>
                  <a:gd name="T35" fmla="*/ 482 h 486"/>
                  <a:gd name="T36" fmla="*/ 586 w 758"/>
                  <a:gd name="T37" fmla="*/ 454 h 486"/>
                  <a:gd name="T38" fmla="*/ 614 w 758"/>
                  <a:gd name="T39" fmla="*/ 417 h 486"/>
                  <a:gd name="T40" fmla="*/ 637 w 758"/>
                  <a:gd name="T41" fmla="*/ 394 h 486"/>
                  <a:gd name="T42" fmla="*/ 642 w 758"/>
                  <a:gd name="T43" fmla="*/ 358 h 486"/>
                  <a:gd name="T44" fmla="*/ 655 w 758"/>
                  <a:gd name="T45" fmla="*/ 330 h 486"/>
                  <a:gd name="T46" fmla="*/ 715 w 758"/>
                  <a:gd name="T47" fmla="*/ 288 h 486"/>
                  <a:gd name="T48" fmla="*/ 748 w 758"/>
                  <a:gd name="T49" fmla="*/ 288 h 486"/>
                  <a:gd name="T50" fmla="*/ 752 w 758"/>
                  <a:gd name="T51" fmla="*/ 247 h 486"/>
                  <a:gd name="T52" fmla="*/ 711 w 758"/>
                  <a:gd name="T53" fmla="*/ 219 h 486"/>
                  <a:gd name="T54" fmla="*/ 697 w 758"/>
                  <a:gd name="T55" fmla="*/ 178 h 486"/>
                  <a:gd name="T56" fmla="*/ 697 w 758"/>
                  <a:gd name="T57" fmla="*/ 146 h 486"/>
                  <a:gd name="T58" fmla="*/ 697 w 758"/>
                  <a:gd name="T59" fmla="*/ 104 h 486"/>
                  <a:gd name="T60" fmla="*/ 600 w 758"/>
                  <a:gd name="T61" fmla="*/ 67 h 48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58"/>
                  <a:gd name="T94" fmla="*/ 0 h 486"/>
                  <a:gd name="T95" fmla="*/ 758 w 758"/>
                  <a:gd name="T96" fmla="*/ 486 h 48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58" h="486">
                    <a:moveTo>
                      <a:pt x="600" y="67"/>
                    </a:moveTo>
                    <a:cubicBezTo>
                      <a:pt x="565" y="51"/>
                      <a:pt x="519" y="14"/>
                      <a:pt x="485" y="7"/>
                    </a:cubicBezTo>
                    <a:cubicBezTo>
                      <a:pt x="451" y="0"/>
                      <a:pt x="424" y="21"/>
                      <a:pt x="393" y="26"/>
                    </a:cubicBezTo>
                    <a:cubicBezTo>
                      <a:pt x="362" y="31"/>
                      <a:pt x="322" y="36"/>
                      <a:pt x="301" y="40"/>
                    </a:cubicBezTo>
                    <a:cubicBezTo>
                      <a:pt x="280" y="44"/>
                      <a:pt x="293" y="35"/>
                      <a:pt x="264" y="49"/>
                    </a:cubicBezTo>
                    <a:cubicBezTo>
                      <a:pt x="235" y="63"/>
                      <a:pt x="159" y="110"/>
                      <a:pt x="125" y="123"/>
                    </a:cubicBezTo>
                    <a:cubicBezTo>
                      <a:pt x="91" y="136"/>
                      <a:pt x="78" y="123"/>
                      <a:pt x="61" y="127"/>
                    </a:cubicBezTo>
                    <a:cubicBezTo>
                      <a:pt x="44" y="131"/>
                      <a:pt x="34" y="140"/>
                      <a:pt x="24" y="150"/>
                    </a:cubicBezTo>
                    <a:cubicBezTo>
                      <a:pt x="14" y="160"/>
                      <a:pt x="2" y="174"/>
                      <a:pt x="1" y="187"/>
                    </a:cubicBezTo>
                    <a:cubicBezTo>
                      <a:pt x="0" y="200"/>
                      <a:pt x="9" y="215"/>
                      <a:pt x="19" y="228"/>
                    </a:cubicBezTo>
                    <a:cubicBezTo>
                      <a:pt x="29" y="241"/>
                      <a:pt x="39" y="256"/>
                      <a:pt x="61" y="265"/>
                    </a:cubicBezTo>
                    <a:cubicBezTo>
                      <a:pt x="83" y="274"/>
                      <a:pt x="128" y="266"/>
                      <a:pt x="149" y="279"/>
                    </a:cubicBezTo>
                    <a:cubicBezTo>
                      <a:pt x="170" y="292"/>
                      <a:pt x="170" y="324"/>
                      <a:pt x="185" y="344"/>
                    </a:cubicBezTo>
                    <a:cubicBezTo>
                      <a:pt x="200" y="364"/>
                      <a:pt x="222" y="381"/>
                      <a:pt x="241" y="399"/>
                    </a:cubicBezTo>
                    <a:cubicBezTo>
                      <a:pt x="260" y="417"/>
                      <a:pt x="281" y="443"/>
                      <a:pt x="301" y="454"/>
                    </a:cubicBezTo>
                    <a:cubicBezTo>
                      <a:pt x="321" y="465"/>
                      <a:pt x="344" y="464"/>
                      <a:pt x="360" y="468"/>
                    </a:cubicBezTo>
                    <a:cubicBezTo>
                      <a:pt x="376" y="472"/>
                      <a:pt x="380" y="475"/>
                      <a:pt x="397" y="477"/>
                    </a:cubicBezTo>
                    <a:cubicBezTo>
                      <a:pt x="414" y="479"/>
                      <a:pt x="431" y="486"/>
                      <a:pt x="462" y="482"/>
                    </a:cubicBezTo>
                    <a:cubicBezTo>
                      <a:pt x="493" y="478"/>
                      <a:pt x="561" y="465"/>
                      <a:pt x="586" y="454"/>
                    </a:cubicBezTo>
                    <a:cubicBezTo>
                      <a:pt x="611" y="443"/>
                      <a:pt x="606" y="427"/>
                      <a:pt x="614" y="417"/>
                    </a:cubicBezTo>
                    <a:cubicBezTo>
                      <a:pt x="622" y="407"/>
                      <a:pt x="632" y="404"/>
                      <a:pt x="637" y="394"/>
                    </a:cubicBezTo>
                    <a:cubicBezTo>
                      <a:pt x="642" y="384"/>
                      <a:pt x="639" y="369"/>
                      <a:pt x="642" y="358"/>
                    </a:cubicBezTo>
                    <a:cubicBezTo>
                      <a:pt x="645" y="347"/>
                      <a:pt x="643" y="342"/>
                      <a:pt x="655" y="330"/>
                    </a:cubicBezTo>
                    <a:cubicBezTo>
                      <a:pt x="667" y="318"/>
                      <a:pt x="700" y="295"/>
                      <a:pt x="715" y="288"/>
                    </a:cubicBezTo>
                    <a:cubicBezTo>
                      <a:pt x="730" y="281"/>
                      <a:pt x="742" y="295"/>
                      <a:pt x="748" y="288"/>
                    </a:cubicBezTo>
                    <a:cubicBezTo>
                      <a:pt x="754" y="281"/>
                      <a:pt x="758" y="258"/>
                      <a:pt x="752" y="247"/>
                    </a:cubicBezTo>
                    <a:cubicBezTo>
                      <a:pt x="746" y="236"/>
                      <a:pt x="720" y="230"/>
                      <a:pt x="711" y="219"/>
                    </a:cubicBezTo>
                    <a:cubicBezTo>
                      <a:pt x="702" y="208"/>
                      <a:pt x="699" y="190"/>
                      <a:pt x="697" y="178"/>
                    </a:cubicBezTo>
                    <a:cubicBezTo>
                      <a:pt x="695" y="166"/>
                      <a:pt x="697" y="158"/>
                      <a:pt x="697" y="146"/>
                    </a:cubicBezTo>
                    <a:cubicBezTo>
                      <a:pt x="697" y="134"/>
                      <a:pt x="709" y="119"/>
                      <a:pt x="697" y="104"/>
                    </a:cubicBezTo>
                    <a:cubicBezTo>
                      <a:pt x="685" y="89"/>
                      <a:pt x="635" y="83"/>
                      <a:pt x="600" y="67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Oval 163">
                <a:extLst>
                  <a:ext uri="{FF2B5EF4-FFF2-40B4-BE49-F238E27FC236}">
                    <a16:creationId xmlns:a16="http://schemas.microsoft.com/office/drawing/2014/main" id="{C63E60EB-62A8-4B1C-B71A-59C7B901E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" y="2991"/>
                <a:ext cx="262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Oval 164">
                <a:extLst>
                  <a:ext uri="{FF2B5EF4-FFF2-40B4-BE49-F238E27FC236}">
                    <a16:creationId xmlns:a16="http://schemas.microsoft.com/office/drawing/2014/main" id="{345ADC5D-773C-4EE9-A50E-160A8C773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" y="3115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Oval 165">
                <a:extLst>
                  <a:ext uri="{FF2B5EF4-FFF2-40B4-BE49-F238E27FC236}">
                    <a16:creationId xmlns:a16="http://schemas.microsoft.com/office/drawing/2014/main" id="{9B367342-37D9-4CF7-B0CF-70C62D0CC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" y="3211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Oval 166">
                <a:extLst>
                  <a:ext uri="{FF2B5EF4-FFF2-40B4-BE49-F238E27FC236}">
                    <a16:creationId xmlns:a16="http://schemas.microsoft.com/office/drawing/2014/main" id="{490251B0-3F79-4BA9-9CC8-BA61EA04E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3164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Oval 167">
                <a:extLst>
                  <a:ext uri="{FF2B5EF4-FFF2-40B4-BE49-F238E27FC236}">
                    <a16:creationId xmlns:a16="http://schemas.microsoft.com/office/drawing/2014/main" id="{B4ECA714-09F1-44EC-B3EA-2692DAC49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3058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Oval 168">
                <a:extLst>
                  <a:ext uri="{FF2B5EF4-FFF2-40B4-BE49-F238E27FC236}">
                    <a16:creationId xmlns:a16="http://schemas.microsoft.com/office/drawing/2014/main" id="{E994E234-47D8-4B43-BFBD-615E28CFE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3012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Text Box 169">
              <a:extLst>
                <a:ext uri="{FF2B5EF4-FFF2-40B4-BE49-F238E27FC236}">
                  <a16:creationId xmlns:a16="http://schemas.microsoft.com/office/drawing/2014/main" id="{94805660-E665-4999-8DFA-6A7A746B3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9260" y="-1546875"/>
              <a:ext cx="9573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 eaLnBrk="1" hangingPunct="1"/>
              <a:r>
                <a:rPr lang="fr-CH" sz="1200" b="1" dirty="0">
                  <a:latin typeface="Arial Narrow" panose="020B0606020202030204" pitchFamily="34" charset="0"/>
                </a:rPr>
                <a:t>Neutrophiles</a:t>
              </a:r>
              <a:endParaRPr lang="en-US" sz="12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17" name="Picture 170">
              <a:extLst>
                <a:ext uri="{FF2B5EF4-FFF2-40B4-BE49-F238E27FC236}">
                  <a16:creationId xmlns:a16="http://schemas.microsoft.com/office/drawing/2014/main" id="{7ED5B0C5-FEFB-43C8-BD50-BBE631542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64492" y="-1284049"/>
              <a:ext cx="509588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71">
              <a:extLst>
                <a:ext uri="{FF2B5EF4-FFF2-40B4-BE49-F238E27FC236}">
                  <a16:creationId xmlns:a16="http://schemas.microsoft.com/office/drawing/2014/main" id="{D554526C-09BD-4BA2-8741-196EF349F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323" y="-1546875"/>
              <a:ext cx="87395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 eaLnBrk="1" hangingPunct="1"/>
              <a:r>
                <a:rPr lang="fr-CH" sz="1200" b="1" dirty="0">
                  <a:latin typeface="Arial Narrow" panose="020B0606020202030204" pitchFamily="34" charset="0"/>
                </a:rPr>
                <a:t>Mastocytes</a:t>
              </a:r>
              <a:endParaRPr lang="en-US" sz="12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9" name="Text Box 172">
              <a:extLst>
                <a:ext uri="{FF2B5EF4-FFF2-40B4-BE49-F238E27FC236}">
                  <a16:creationId xmlns:a16="http://schemas.microsoft.com/office/drawing/2014/main" id="{0047B214-EAE6-4BAB-90A9-9347DB67AA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973" y="-1546875"/>
              <a:ext cx="10005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 eaLnBrk="1" hangingPunct="1"/>
              <a:r>
                <a:rPr lang="fr-CH" sz="1200" b="1" dirty="0">
                  <a:latin typeface="Arial Narrow" panose="020B0606020202030204" pitchFamily="34" charset="0"/>
                </a:rPr>
                <a:t>Macrophages</a:t>
              </a:r>
              <a:endParaRPr lang="en-US" sz="12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064C08BA-E325-4F9F-8198-A421F7CF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4" y="5672612"/>
            <a:ext cx="2316681" cy="798645"/>
          </a:xfrm>
          <a:prstGeom prst="rect">
            <a:avLst/>
          </a:prstGeom>
        </p:spPr>
      </p:pic>
      <p:pic>
        <p:nvPicPr>
          <p:cNvPr id="145" name="Picture 4">
            <a:extLst>
              <a:ext uri="{FF2B5EF4-FFF2-40B4-BE49-F238E27FC236}">
                <a16:creationId xmlns:a16="http://schemas.microsoft.com/office/drawing/2014/main" id="{65B16F17-E894-4178-A2FB-6A58BF99F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"/>
          <a:stretch/>
        </p:blipFill>
        <p:spPr bwMode="auto">
          <a:xfrm>
            <a:off x="3692747" y="1243255"/>
            <a:ext cx="5502874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220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835B-C45C-48F1-8C9B-EC88BDBD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réponse</a:t>
            </a:r>
            <a:r>
              <a:rPr lang="en-GB" dirty="0"/>
              <a:t> </a:t>
            </a:r>
            <a:r>
              <a:rPr lang="en-GB" dirty="0" err="1"/>
              <a:t>inflammatoire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B8DA-1DD3-46FF-BD10-F13DBC508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61320"/>
            <a:ext cx="3340608" cy="2618199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1600" dirty="0"/>
              <a:t>Après une lésion du tissu, les </a:t>
            </a:r>
            <a:r>
              <a:rPr lang="fr-CH" sz="1600" b="1" dirty="0"/>
              <a:t>mastocytes</a:t>
            </a:r>
            <a:r>
              <a:rPr lang="fr-CH" sz="1600" dirty="0"/>
              <a:t> </a:t>
            </a:r>
            <a:r>
              <a:rPr lang="fr-CH" sz="1600" dirty="0" err="1"/>
              <a:t>dégranulent</a:t>
            </a:r>
            <a:r>
              <a:rPr lang="fr-CH" sz="1600" dirty="0"/>
              <a:t>. Les </a:t>
            </a:r>
            <a:r>
              <a:rPr lang="fr-CH" sz="1600" b="1" dirty="0"/>
              <a:t>histamines</a:t>
            </a:r>
            <a:r>
              <a:rPr lang="fr-CH" sz="1600" dirty="0"/>
              <a:t> ainsi libérées agissent localement sur les vaisseaux sanguins: le flux sanguin augmente et l’on voit un apport accru de macrophages et de peptides antimicrobiens depuis le vaisseau vers le tissue lésé.</a:t>
            </a:r>
          </a:p>
          <a:p>
            <a:pPr marL="0" indent="0">
              <a:buNone/>
            </a:pPr>
            <a:r>
              <a:rPr lang="fr-CH" sz="1600" dirty="0"/>
              <a:t>Ces changements constituent la </a:t>
            </a:r>
            <a:r>
              <a:rPr lang="fr-CH" sz="1600" b="1" dirty="0"/>
              <a:t>réponse inflammatoire.</a:t>
            </a:r>
          </a:p>
          <a:p>
            <a:pPr marL="0" indent="0">
              <a:buNone/>
            </a:pPr>
            <a:endParaRPr lang="fr-CH" sz="1600" dirty="0"/>
          </a:p>
          <a:p>
            <a:endParaRPr lang="fr-CH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601DC-6093-469B-9396-B35758A55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950003"/>
            <a:ext cx="8985504" cy="8992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rgbClr val="000000"/>
                </a:solidFill>
              </a:rPr>
              <a:t>Les chimiokines </a:t>
            </a:r>
            <a:r>
              <a:rPr lang="fr-FR" sz="1800" dirty="0">
                <a:solidFill>
                  <a:srgbClr val="000000"/>
                </a:solidFill>
              </a:rPr>
              <a:t>sont des agents chimiotactiques.</a:t>
            </a:r>
            <a:endParaRPr lang="fr-FR" sz="1800" dirty="0"/>
          </a:p>
          <a:p>
            <a:pPr marL="0" indent="0">
              <a:buNone/>
            </a:pPr>
            <a:r>
              <a:rPr lang="fr-FR" sz="1800" b="1" dirty="0"/>
              <a:t>Les cytokines</a:t>
            </a:r>
            <a:r>
              <a:rPr lang="fr-FR" sz="1800" dirty="0"/>
              <a:t> sont des molécules sécrétées qui transmettent un signal entre les différents acteurs du système immunitaire.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5" name="3747_AllStepVideo.mp4">
            <a:hlinkClick r:id="" action="ppaction://media"/>
            <a:extLst>
              <a:ext uri="{FF2B5EF4-FFF2-40B4-BE49-F238E27FC236}">
                <a16:creationId xmlns:a16="http://schemas.microsoft.com/office/drawing/2014/main" id="{5E145C83-7318-4CD3-B7FE-370E54F32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5368" y="1178253"/>
            <a:ext cx="5688632" cy="47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1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EB590-48BD-463A-B9E3-7CA2B160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La phagocytose: un </a:t>
            </a:r>
            <a:r>
              <a:rPr lang="en-GB" dirty="0" err="1"/>
              <a:t>mécanisme</a:t>
            </a:r>
            <a:r>
              <a:rPr lang="en-GB" dirty="0"/>
              <a:t> de </a:t>
            </a:r>
            <a:r>
              <a:rPr lang="en-GB" dirty="0" err="1"/>
              <a:t>défense</a:t>
            </a:r>
            <a:r>
              <a:rPr lang="en-GB" dirty="0"/>
              <a:t> </a:t>
            </a:r>
            <a:r>
              <a:rPr lang="en-GB" dirty="0" err="1"/>
              <a:t>universel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7DD06-B64A-46B4-82A5-551846D04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611046"/>
            <a:ext cx="8910371" cy="536521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Les cellules </a:t>
            </a:r>
            <a:r>
              <a:rPr lang="en-GB" dirty="0" err="1"/>
              <a:t>phagocytaires</a:t>
            </a:r>
            <a:r>
              <a:rPr lang="en-GB" dirty="0"/>
              <a:t> </a:t>
            </a:r>
            <a:r>
              <a:rPr lang="en-GB" dirty="0" err="1"/>
              <a:t>incluent</a:t>
            </a:r>
            <a:r>
              <a:rPr lang="en-GB" dirty="0"/>
              <a:t> les neutrophils, les macrophages, et les cellules </a:t>
            </a:r>
            <a:r>
              <a:rPr lang="en-GB" dirty="0" err="1"/>
              <a:t>dendritiques</a:t>
            </a:r>
            <a:r>
              <a:rPr lang="en-GB" dirty="0"/>
              <a:t> (DCs).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944ADB6-8BF3-4CC6-B41E-3DEA83134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2961" r="3066" b="10370"/>
          <a:stretch/>
        </p:blipFill>
        <p:spPr bwMode="auto">
          <a:xfrm>
            <a:off x="292608" y="2731008"/>
            <a:ext cx="8607552" cy="254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ACDBE28F-A8A5-4D75-9084-FD4D2CF87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5002506"/>
            <a:ext cx="1013098" cy="221599"/>
          </a:xfrm>
          <a:prstGeom prst="rect">
            <a:avLst/>
          </a:prstGeom>
          <a:solidFill>
            <a:srgbClr val="FFF7F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</a:pPr>
            <a:r>
              <a:rPr kumimoji="0" lang="en-US" sz="1800" b="1" dirty="0"/>
              <a:t>Microbes</a:t>
            </a:r>
            <a:endParaRPr kumimoji="0" lang="en-US" sz="1800" b="1" dirty="0">
              <a:solidFill>
                <a:srgbClr val="563A84"/>
              </a:solidFill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5341F2BB-F4FB-44E3-84AC-4CDAC21633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4190967"/>
            <a:ext cx="144016" cy="72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3B7EA74C-3871-4D1D-9C75-B0DBFA796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963256"/>
            <a:ext cx="3466718" cy="249299"/>
          </a:xfrm>
          <a:prstGeom prst="rect">
            <a:avLst/>
          </a:prstGeom>
          <a:solidFill>
            <a:srgbClr val="FFF7F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b="1" dirty="0"/>
              <a:t>Lysosome containing enzymes</a:t>
            </a:r>
            <a:endParaRPr kumimoji="0" lang="en-US" sz="1800" b="1" dirty="0">
              <a:solidFill>
                <a:srgbClr val="563A84"/>
              </a:solidFill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BB8D0D0B-D550-4B1F-8D89-94C8C26AD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004" y="4579140"/>
            <a:ext cx="872098" cy="221599"/>
          </a:xfrm>
          <a:prstGeom prst="rect">
            <a:avLst/>
          </a:prstGeom>
          <a:solidFill>
            <a:srgbClr val="FFF7F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</a:pPr>
            <a:r>
              <a:rPr kumimoji="0" lang="en-US" sz="1800" b="1" dirty="0"/>
              <a:t>Vacuole</a:t>
            </a:r>
            <a:endParaRPr kumimoji="0" lang="en-US" sz="1800" b="1" dirty="0">
              <a:solidFill>
                <a:srgbClr val="563A84"/>
              </a:solidFill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3A25D08-0C3D-47E6-85C2-721B8F6F49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72456" y="4190968"/>
            <a:ext cx="142875" cy="649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7DD60539-A895-44E0-AFFA-7C9AE52609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40200" y="4083812"/>
            <a:ext cx="287338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3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43D901-EC28-4EF2-897C-6878C19D45A7}"/>
              </a:ext>
            </a:extLst>
          </p:cNvPr>
          <p:cNvSpPr/>
          <p:nvPr/>
        </p:nvSpPr>
        <p:spPr>
          <a:xfrm>
            <a:off x="5510784" y="2420938"/>
            <a:ext cx="3267456" cy="4005262"/>
          </a:xfrm>
          <a:prstGeom prst="rect">
            <a:avLst/>
          </a:prstGeom>
          <a:solidFill>
            <a:srgbClr val="F9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B6848-39A3-42C5-9712-C62FF898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31136"/>
          </a:xfrm>
        </p:spPr>
        <p:txBody>
          <a:bodyPr>
            <a:normAutofit/>
          </a:bodyPr>
          <a:lstStyle/>
          <a:p>
            <a:r>
              <a:rPr lang="en-GB" dirty="0" err="1"/>
              <a:t>L’immunité</a:t>
            </a:r>
            <a:r>
              <a:rPr lang="en-GB" dirty="0"/>
              <a:t> </a:t>
            </a:r>
            <a:r>
              <a:rPr lang="en-GB" dirty="0" err="1"/>
              <a:t>innée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déclenchée</a:t>
            </a:r>
            <a:r>
              <a:rPr lang="en-GB" dirty="0"/>
              <a:t> par des </a:t>
            </a:r>
            <a:r>
              <a:rPr lang="en-GB" dirty="0" err="1"/>
              <a:t>récepteurs</a:t>
            </a:r>
            <a:r>
              <a:rPr lang="en-GB" dirty="0"/>
              <a:t> </a:t>
            </a:r>
            <a:r>
              <a:rPr lang="en-GB" dirty="0" err="1"/>
              <a:t>détectant</a:t>
            </a:r>
            <a:r>
              <a:rPr lang="en-GB" dirty="0"/>
              <a:t> des structures </a:t>
            </a:r>
            <a:r>
              <a:rPr lang="en-GB" dirty="0" err="1"/>
              <a:t>moléculaires</a:t>
            </a:r>
            <a:r>
              <a:rPr lang="en-GB" dirty="0"/>
              <a:t> </a:t>
            </a:r>
            <a:r>
              <a:rPr lang="en-GB" dirty="0" err="1"/>
              <a:t>uniques</a:t>
            </a:r>
            <a:r>
              <a:rPr lang="en-GB" dirty="0"/>
              <a:t> aux microbes </a:t>
            </a:r>
            <a:r>
              <a:rPr lang="en-GB" dirty="0" err="1"/>
              <a:t>ou</a:t>
            </a:r>
            <a:r>
              <a:rPr lang="en-GB" dirty="0"/>
              <a:t> par des </a:t>
            </a:r>
            <a:r>
              <a:rPr lang="en-GB" dirty="0" err="1"/>
              <a:t>molécules</a:t>
            </a:r>
            <a:r>
              <a:rPr lang="en-GB" dirty="0"/>
              <a:t> </a:t>
            </a:r>
            <a:r>
              <a:rPr lang="en-GB" dirty="0" err="1"/>
              <a:t>signifiant</a:t>
            </a:r>
            <a:r>
              <a:rPr lang="en-GB" dirty="0"/>
              <a:t> un </a:t>
            </a:r>
            <a:r>
              <a:rPr lang="en-GB" dirty="0" err="1"/>
              <a:t>dégât</a:t>
            </a:r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DC6D2C9-07CA-4DB4-8B58-AF694FB07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"/>
          <a:stretch/>
        </p:blipFill>
        <p:spPr bwMode="auto">
          <a:xfrm>
            <a:off x="395288" y="2420938"/>
            <a:ext cx="522384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3FB93D3-F02F-467D-A64D-8D886527D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509838"/>
            <a:ext cx="4362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fr-FR" sz="2400" dirty="0"/>
              <a:t> (e.g. lipopolysaccharide, LPS)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D4784126-5DA6-4731-A68D-85D73BBED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971800"/>
            <a:ext cx="1820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fr-FR" sz="2400" dirty="0"/>
              <a:t> (e.g. TLR4)</a:t>
            </a:r>
          </a:p>
        </p:txBody>
      </p:sp>
    </p:spTree>
    <p:extLst>
      <p:ext uri="{BB962C8B-B14F-4D97-AF65-F5344CB8AC3E}">
        <p14:creationId xmlns:p14="http://schemas.microsoft.com/office/powerpoint/2010/main" val="3460480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521E-D991-46F4-BE0B-9B1E072B9F7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Conclusion 1A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02E19-E45A-434B-AAD2-C1E5C14F0BE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dirty="0"/>
              <a:t>La fonction physiologique du système immunitaire est de protéger l’individu contre les infections.</a:t>
            </a:r>
          </a:p>
          <a:p>
            <a:r>
              <a:rPr lang="fr-FR" dirty="0"/>
              <a:t>L’immunité innée est une ligne de défense précoce, assurée par des cellules et des molécules présentes en permanence et prêtes à éliminer les microbes infectieux. </a:t>
            </a:r>
          </a:p>
          <a:p>
            <a:r>
              <a:rPr lang="fr-FR" dirty="0"/>
              <a:t>Les mécanismes de l’immunité innée sont variés : phagocytose, dégranulation, interférons, peptides antimicrobiens.</a:t>
            </a:r>
          </a:p>
          <a:p>
            <a:r>
              <a:rPr lang="fr-FR" dirty="0"/>
              <a:t>L’inflammation est une réaction rapide recrutant des cellules et des molécules du sang au site de l’infection.</a:t>
            </a:r>
          </a:p>
          <a:p>
            <a:r>
              <a:rPr lang="fr-FR" dirty="0"/>
              <a:t>Le système immunitaire innée est activée par des récepteurs capables de reconnaître des molécules « signatures », spécifiques des agents infectieux</a:t>
            </a:r>
          </a:p>
          <a:p>
            <a:endParaRPr lang="fr-F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76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310C-C9DC-40B1-B3AA-B71C125C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ligne</a:t>
            </a:r>
            <a:r>
              <a:rPr lang="en-GB" dirty="0"/>
              <a:t> de </a:t>
            </a:r>
            <a:r>
              <a:rPr lang="en-GB" dirty="0" err="1"/>
              <a:t>défense</a:t>
            </a:r>
            <a:r>
              <a:rPr lang="en-GB" dirty="0"/>
              <a:t>: </a:t>
            </a:r>
            <a:r>
              <a:rPr lang="en-GB" dirty="0" err="1"/>
              <a:t>l’immunité</a:t>
            </a:r>
            <a:r>
              <a:rPr lang="en-GB" dirty="0"/>
              <a:t> </a:t>
            </a:r>
            <a:r>
              <a:rPr lang="en-GB" dirty="0" err="1"/>
              <a:t>adaptative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8BB6F-9C65-4A69-B506-5C5CE5377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646" y="1035531"/>
            <a:ext cx="8928354" cy="18807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Une </a:t>
            </a:r>
            <a:r>
              <a:rPr lang="en-GB" dirty="0" err="1">
                <a:solidFill>
                  <a:srgbClr val="000000"/>
                </a:solidFill>
              </a:rPr>
              <a:t>défense</a:t>
            </a:r>
            <a:r>
              <a:rPr lang="en-GB" dirty="0">
                <a:solidFill>
                  <a:srgbClr val="000000"/>
                </a:solidFill>
              </a:rPr>
              <a:t> de </a:t>
            </a:r>
            <a:r>
              <a:rPr lang="en-GB" dirty="0" err="1">
                <a:solidFill>
                  <a:srgbClr val="000000"/>
                </a:solidFill>
              </a:rPr>
              <a:t>l’hôte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propre</a:t>
            </a:r>
            <a:r>
              <a:rPr lang="en-GB" dirty="0">
                <a:solidFill>
                  <a:srgbClr val="000000"/>
                </a:solidFill>
              </a:rPr>
              <a:t> aux </a:t>
            </a:r>
            <a:r>
              <a:rPr lang="en-GB" dirty="0" err="1">
                <a:solidFill>
                  <a:srgbClr val="000000"/>
                </a:solidFill>
              </a:rPr>
              <a:t>vertébrés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Mobilise des </a:t>
            </a:r>
            <a:r>
              <a:rPr lang="en-GB" dirty="0" err="1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défenses</a:t>
            </a:r>
            <a:r>
              <a:rPr lang="en-GB" dirty="0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adaptées</a:t>
            </a:r>
            <a:r>
              <a:rPr lang="en-GB" dirty="0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spécifiquement</a:t>
            </a:r>
            <a:r>
              <a:rPr lang="en-GB" dirty="0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 à </a:t>
            </a:r>
            <a:r>
              <a:rPr lang="en-GB" dirty="0" err="1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chaque</a:t>
            </a:r>
            <a:r>
              <a:rPr lang="en-GB" dirty="0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 agent </a:t>
            </a:r>
            <a:r>
              <a:rPr lang="en-GB" dirty="0" err="1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pathogène</a:t>
            </a:r>
            <a:endParaRPr lang="en-GB" dirty="0">
              <a:solidFill>
                <a:srgbClr val="000000"/>
              </a:solidFill>
              <a:ea typeface="ＭＳ Ｐゴシック" pitchFamily="-107" charset="-128"/>
              <a:sym typeface="Symbol" pitchFamily="-107" charset="2"/>
            </a:endParaRPr>
          </a:p>
          <a:p>
            <a:r>
              <a:rPr lang="en-GB" dirty="0">
                <a:solidFill>
                  <a:srgbClr val="000000"/>
                </a:solidFill>
              </a:rPr>
              <a:t>Garde </a:t>
            </a:r>
            <a:r>
              <a:rPr lang="en-GB" dirty="0" err="1">
                <a:solidFill>
                  <a:srgbClr val="000000"/>
                </a:solidFill>
              </a:rPr>
              <a:t>une</a:t>
            </a:r>
            <a:r>
              <a:rPr lang="en-GB" dirty="0">
                <a:solidFill>
                  <a:srgbClr val="000000"/>
                </a:solidFill>
              </a:rPr>
              <a:t> ‘</a:t>
            </a:r>
            <a:r>
              <a:rPr lang="en-GB" dirty="0" err="1">
                <a:solidFill>
                  <a:srgbClr val="000000"/>
                </a:solidFill>
              </a:rPr>
              <a:t>mémoire</a:t>
            </a:r>
            <a:r>
              <a:rPr lang="en-GB" dirty="0">
                <a:solidFill>
                  <a:srgbClr val="000000"/>
                </a:solidFill>
              </a:rPr>
              <a:t>’ des rencontres </a:t>
            </a:r>
            <a:r>
              <a:rPr lang="en-GB" dirty="0" err="1">
                <a:solidFill>
                  <a:srgbClr val="000000"/>
                </a:solidFill>
              </a:rPr>
              <a:t>précédentes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F6CF9-B0B0-4F39-BAC4-F056FA360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233" y="3614347"/>
            <a:ext cx="6685026" cy="296265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CH" sz="2000" dirty="0"/>
              <a:t>Le système adaptatif se compose de: </a:t>
            </a:r>
          </a:p>
          <a:p>
            <a:pPr>
              <a:spcAft>
                <a:spcPts val="600"/>
              </a:spcAft>
            </a:pPr>
            <a:r>
              <a:rPr lang="fr-CH" sz="2000" dirty="0"/>
              <a:t>Cellules appelées </a:t>
            </a:r>
            <a:r>
              <a:rPr lang="fr-CH" sz="2000" b="1" dirty="0"/>
              <a:t>lymphocytes</a:t>
            </a:r>
          </a:p>
          <a:p>
            <a:pPr>
              <a:spcAft>
                <a:spcPts val="600"/>
              </a:spcAft>
            </a:pPr>
            <a:r>
              <a:rPr lang="fr-CH" sz="2000" b="1" dirty="0"/>
              <a:t>Molécules</a:t>
            </a:r>
            <a:r>
              <a:rPr lang="fr-CH" sz="2000" dirty="0"/>
              <a:t> produites par les lymphocytes, y compris les anticorps</a:t>
            </a:r>
          </a:p>
          <a:p>
            <a:pPr>
              <a:spcAft>
                <a:spcPts val="600"/>
              </a:spcAft>
            </a:pPr>
            <a:r>
              <a:rPr lang="fr-CH" sz="2000" dirty="0"/>
              <a:t>Organes appelés </a:t>
            </a:r>
            <a:r>
              <a:rPr lang="fr-CH" sz="2000" b="1" dirty="0"/>
              <a:t>organes lymphoïdes </a:t>
            </a:r>
            <a:r>
              <a:rPr lang="fr-CH" sz="2000" dirty="0"/>
              <a:t>où les lymphocytes se divisent et se reproduisent, mûrissent et effectuent certaines de leurs fonctions. Les lymphocytes migrent vers et hors des organes lymphoïdes.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7EFCA20E-EDAF-4E88-9C74-BC90188B0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7"/>
          <a:stretch/>
        </p:blipFill>
        <p:spPr bwMode="auto">
          <a:xfrm>
            <a:off x="7443641" y="4434967"/>
            <a:ext cx="91384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>
            <a:extLst>
              <a:ext uri="{FF2B5EF4-FFF2-40B4-BE49-F238E27FC236}">
                <a16:creationId xmlns:a16="http://schemas.microsoft.com/office/drawing/2014/main" id="{13F7D33F-8A13-4A96-8F2B-E327E1FC2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32" y="5457816"/>
            <a:ext cx="1523626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799242D1-59FB-4EBE-A750-35277D4A7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18" y="3379280"/>
            <a:ext cx="913106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91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939C9-E1EB-445F-B4C9-856E8DBF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Récepteurs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d’antigéne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portés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par les lymphocytes B et 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90F84-07CB-4152-86C9-E68819803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303" y="5642206"/>
            <a:ext cx="8886190" cy="10024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 corps </a:t>
            </a:r>
            <a:r>
              <a:rPr lang="en-US" dirty="0" err="1"/>
              <a:t>humain</a:t>
            </a:r>
            <a:r>
              <a:rPr lang="en-US" dirty="0"/>
              <a:t> </a:t>
            </a:r>
            <a:r>
              <a:rPr lang="en-US" dirty="0" err="1"/>
              <a:t>contient</a:t>
            </a:r>
            <a:r>
              <a:rPr lang="en-US" dirty="0"/>
              <a:t> un </a:t>
            </a:r>
            <a:r>
              <a:rPr lang="en-US" dirty="0" err="1"/>
              <a:t>répertoire</a:t>
            </a:r>
            <a:r>
              <a:rPr lang="en-US" dirty="0"/>
              <a:t> </a:t>
            </a:r>
            <a:r>
              <a:rPr lang="en-US" dirty="0" err="1"/>
              <a:t>extensif</a:t>
            </a:r>
            <a:r>
              <a:rPr lang="en-US" dirty="0"/>
              <a:t> de cellules B et T aux </a:t>
            </a:r>
            <a:r>
              <a:rPr lang="en-US" dirty="0" err="1"/>
              <a:t>capacités</a:t>
            </a:r>
            <a:r>
              <a:rPr lang="en-US" dirty="0"/>
              <a:t> de </a:t>
            </a:r>
            <a:r>
              <a:rPr lang="en-US" dirty="0" err="1"/>
              <a:t>lier</a:t>
            </a:r>
            <a:r>
              <a:rPr lang="en-US" dirty="0"/>
              <a:t> un </a:t>
            </a:r>
            <a:r>
              <a:rPr lang="en-US" dirty="0" err="1"/>
              <a:t>antigène</a:t>
            </a:r>
            <a:r>
              <a:rPr lang="en-US" dirty="0"/>
              <a:t> de </a:t>
            </a:r>
            <a:r>
              <a:rPr lang="en-US" dirty="0" err="1"/>
              <a:t>façon</a:t>
            </a:r>
            <a:r>
              <a:rPr lang="en-US" dirty="0"/>
              <a:t> </a:t>
            </a:r>
            <a:r>
              <a:rPr lang="en-US" dirty="0" err="1"/>
              <a:t>spécifique</a:t>
            </a:r>
            <a:r>
              <a:rPr lang="en-US" dirty="0"/>
              <a:t>.</a:t>
            </a:r>
          </a:p>
        </p:txBody>
      </p:sp>
      <p:pic>
        <p:nvPicPr>
          <p:cNvPr id="7" name="Image 8" descr="Dia_13aa.jpg">
            <a:extLst>
              <a:ext uri="{FF2B5EF4-FFF2-40B4-BE49-F238E27FC236}">
                <a16:creationId xmlns:a16="http://schemas.microsoft.com/office/drawing/2014/main" id="{EC652628-265F-4BFD-89B9-AF4FD5F4F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98" y="2145919"/>
            <a:ext cx="2779712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Dia_13a.jpg">
            <a:extLst>
              <a:ext uri="{FF2B5EF4-FFF2-40B4-BE49-F238E27FC236}">
                <a16:creationId xmlns:a16="http://schemas.microsoft.com/office/drawing/2014/main" id="{1CF636A1-D563-4FF2-A75C-47342B63E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35" y="2434844"/>
            <a:ext cx="24479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>
            <a:extLst>
              <a:ext uri="{FF2B5EF4-FFF2-40B4-BE49-F238E27FC236}">
                <a16:creationId xmlns:a16="http://schemas.microsoft.com/office/drawing/2014/main" id="{F7C1D16F-A52B-4649-9052-7847BD5E3C32}"/>
              </a:ext>
            </a:extLst>
          </p:cNvPr>
          <p:cNvSpPr>
            <a:spLocks/>
          </p:cNvSpPr>
          <p:nvPr/>
        </p:nvSpPr>
        <p:spPr bwMode="auto">
          <a:xfrm rot="3215731">
            <a:off x="2183448" y="2472944"/>
            <a:ext cx="128588" cy="420687"/>
          </a:xfrm>
          <a:prstGeom prst="leftBrace">
            <a:avLst>
              <a:gd name="adj1" fmla="val 27263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kumimoji="0" lang="en-US" sz="2400"/>
              <a:t>  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0E973A13-43DB-4111-A861-F26621806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773" y="2074482"/>
            <a:ext cx="10795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Antigen-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binding site</a:t>
            </a:r>
            <a:endParaRPr kumimoji="0" lang="en-US" sz="1400" b="1" dirty="0">
              <a:solidFill>
                <a:srgbClr val="563A84"/>
              </a:solidFill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BE1CBD88-A75F-49D7-8D89-C18BDC6CC40A}"/>
              </a:ext>
            </a:extLst>
          </p:cNvPr>
          <p:cNvSpPr>
            <a:spLocks/>
          </p:cNvSpPr>
          <p:nvPr/>
        </p:nvSpPr>
        <p:spPr bwMode="auto">
          <a:xfrm rot="7557162">
            <a:off x="3546316" y="2473738"/>
            <a:ext cx="128588" cy="406400"/>
          </a:xfrm>
          <a:prstGeom prst="leftBrace">
            <a:avLst>
              <a:gd name="adj1" fmla="val 2633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kumimoji="0" lang="en-US" sz="2400"/>
              <a:t>   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7C13D70D-4D28-41C9-B85D-32940E170493}"/>
              </a:ext>
            </a:extLst>
          </p:cNvPr>
          <p:cNvSpPr>
            <a:spLocks/>
          </p:cNvSpPr>
          <p:nvPr/>
        </p:nvSpPr>
        <p:spPr bwMode="auto">
          <a:xfrm rot="5400000">
            <a:off x="5931535" y="2375610"/>
            <a:ext cx="128587" cy="420688"/>
          </a:xfrm>
          <a:prstGeom prst="leftBrace">
            <a:avLst>
              <a:gd name="adj1" fmla="val 2726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kumimoji="0" lang="en-US" sz="2400" dirty="0"/>
              <a:t>   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9C372F15-E355-423B-B666-08F6E999E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85" y="2069819"/>
            <a:ext cx="12954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Antigen-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binding site</a:t>
            </a:r>
            <a:endParaRPr kumimoji="0" lang="en-US" sz="1400" b="1" dirty="0">
              <a:solidFill>
                <a:srgbClr val="563A84"/>
              </a:solidFill>
            </a:endParaRPr>
          </a:p>
        </p:txBody>
      </p:sp>
      <p:sp>
        <p:nvSpPr>
          <p:cNvPr id="14" name="Line 31">
            <a:extLst>
              <a:ext uri="{FF2B5EF4-FFF2-40B4-BE49-F238E27FC236}">
                <a16:creationId xmlns:a16="http://schemas.microsoft.com/office/drawing/2014/main" id="{58958749-6E63-4025-B936-3FA4A8170E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2510" y="2001457"/>
            <a:ext cx="0" cy="63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C1FD9609-EF54-4E48-959C-335BEA9CC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035" y="4738307"/>
            <a:ext cx="547266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dirty="0"/>
              <a:t>T cell</a:t>
            </a:r>
            <a:endParaRPr kumimoji="0" lang="en-US" sz="1800" dirty="0">
              <a:solidFill>
                <a:srgbClr val="563A84"/>
              </a:solidFill>
            </a:endParaRPr>
          </a:p>
        </p:txBody>
      </p:sp>
      <p:sp>
        <p:nvSpPr>
          <p:cNvPr id="16" name="Text Box 44">
            <a:extLst>
              <a:ext uri="{FF2B5EF4-FFF2-40B4-BE49-F238E27FC236}">
                <a16:creationId xmlns:a16="http://schemas.microsoft.com/office/drawing/2014/main" id="{428AD422-F8EE-4BE4-A67A-BE8A4F5D0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000" y="4738307"/>
            <a:ext cx="1517723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dirty="0"/>
              <a:t> T cell receptor</a:t>
            </a:r>
            <a:endParaRPr kumimoji="0" lang="en-US" sz="1800" dirty="0">
              <a:solidFill>
                <a:srgbClr val="563A84"/>
              </a:solidFill>
            </a:endParaRPr>
          </a:p>
        </p:txBody>
      </p:sp>
      <p:sp>
        <p:nvSpPr>
          <p:cNvPr id="17" name="Text Box 45">
            <a:extLst>
              <a:ext uri="{FF2B5EF4-FFF2-40B4-BE49-F238E27FC236}">
                <a16:creationId xmlns:a16="http://schemas.microsoft.com/office/drawing/2014/main" id="{5383F8DC-1C25-4FE2-9F77-2B4D8B27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664" y="4738307"/>
            <a:ext cx="1474763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dirty="0"/>
              <a:t>B cell receptor</a:t>
            </a:r>
            <a:endParaRPr kumimoji="0" lang="en-US" sz="1800" dirty="0">
              <a:solidFill>
                <a:srgbClr val="563A84"/>
              </a:solidFill>
            </a:endParaRPr>
          </a:p>
        </p:txBody>
      </p:sp>
      <p:sp>
        <p:nvSpPr>
          <p:cNvPr id="18" name="Text Box 47">
            <a:extLst>
              <a:ext uri="{FF2B5EF4-FFF2-40B4-BE49-F238E27FC236}">
                <a16:creationId xmlns:a16="http://schemas.microsoft.com/office/drawing/2014/main" id="{56EC3FF6-DA41-4BBF-803A-B36C297C6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" y="4738307"/>
            <a:ext cx="564257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dirty="0"/>
              <a:t>B cell</a:t>
            </a:r>
            <a:endParaRPr kumimoji="0" lang="en-US" sz="1800" dirty="0">
              <a:solidFill>
                <a:srgbClr val="563A84"/>
              </a:solidFill>
            </a:endParaRPr>
          </a:p>
        </p:txBody>
      </p:sp>
      <p:sp>
        <p:nvSpPr>
          <p:cNvPr id="19" name="Text Box 48">
            <a:extLst>
              <a:ext uri="{FF2B5EF4-FFF2-40B4-BE49-F238E27FC236}">
                <a16:creationId xmlns:a16="http://schemas.microsoft.com/office/drawing/2014/main" id="{8B6F1A2E-6E56-4D76-B5FE-57333E887915}"/>
              </a:ext>
            </a:extLst>
          </p:cNvPr>
          <p:cNvSpPr txBox="1">
            <a:spLocks noChangeArrowheads="1"/>
          </p:cNvSpPr>
          <p:nvPr/>
        </p:nvSpPr>
        <p:spPr bwMode="auto">
          <a:xfrm rot="3079455">
            <a:off x="2585085" y="2203069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0" name="Text Box 49">
            <a:extLst>
              <a:ext uri="{FF2B5EF4-FFF2-40B4-BE49-F238E27FC236}">
                <a16:creationId xmlns:a16="http://schemas.microsoft.com/office/drawing/2014/main" id="{23421AE1-6478-424E-89DF-A46AA447A269}"/>
              </a:ext>
            </a:extLst>
          </p:cNvPr>
          <p:cNvSpPr txBox="1">
            <a:spLocks noChangeArrowheads="1"/>
          </p:cNvSpPr>
          <p:nvPr/>
        </p:nvSpPr>
        <p:spPr bwMode="auto">
          <a:xfrm rot="3079455">
            <a:off x="2362835" y="2390394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1" name="Text Box 50">
            <a:extLst>
              <a:ext uri="{FF2B5EF4-FFF2-40B4-BE49-F238E27FC236}">
                <a16:creationId xmlns:a16="http://schemas.microsoft.com/office/drawing/2014/main" id="{FA1F23AC-8E5D-4990-93FB-3CD40EA1517F}"/>
              </a:ext>
            </a:extLst>
          </p:cNvPr>
          <p:cNvSpPr txBox="1">
            <a:spLocks noChangeArrowheads="1"/>
          </p:cNvSpPr>
          <p:nvPr/>
        </p:nvSpPr>
        <p:spPr bwMode="auto">
          <a:xfrm rot="3079455">
            <a:off x="2651760" y="2736469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" name="Text Box 51">
            <a:extLst>
              <a:ext uri="{FF2B5EF4-FFF2-40B4-BE49-F238E27FC236}">
                <a16:creationId xmlns:a16="http://schemas.microsoft.com/office/drawing/2014/main" id="{EC0E65CA-E92A-4279-9A1F-6B7B4EA71D01}"/>
              </a:ext>
            </a:extLst>
          </p:cNvPr>
          <p:cNvSpPr txBox="1">
            <a:spLocks noChangeArrowheads="1"/>
          </p:cNvSpPr>
          <p:nvPr/>
        </p:nvSpPr>
        <p:spPr bwMode="auto">
          <a:xfrm rot="-3145354">
            <a:off x="3820160" y="2707894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 Box 57">
            <a:extLst>
              <a:ext uri="{FF2B5EF4-FFF2-40B4-BE49-F238E27FC236}">
                <a16:creationId xmlns:a16="http://schemas.microsoft.com/office/drawing/2014/main" id="{F5499B7A-1868-4DD3-A744-0F51DF16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285" y="2984119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C6944C53-D459-4453-A139-85CCC509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635" y="2663444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FB2B578E-DF82-46D9-9AA2-9BC834CFE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535" y="2663444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26" name="Image 11" descr="Dia_13aa.png">
            <a:extLst>
              <a:ext uri="{FF2B5EF4-FFF2-40B4-BE49-F238E27FC236}">
                <a16:creationId xmlns:a16="http://schemas.microsoft.com/office/drawing/2014/main" id="{B3B81204-78C9-41CA-8A69-C6F811444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5" y="2650744"/>
            <a:ext cx="23209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13" descr="Dia_13plasma.png">
            <a:extLst>
              <a:ext uri="{FF2B5EF4-FFF2-40B4-BE49-F238E27FC236}">
                <a16:creationId xmlns:a16="http://schemas.microsoft.com/office/drawing/2014/main" id="{A68D4D21-4131-4061-A054-C33109E3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128" y="706057"/>
            <a:ext cx="21542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12" descr="Dia_13Ig.png">
            <a:extLst>
              <a:ext uri="{FF2B5EF4-FFF2-40B4-BE49-F238E27FC236}">
                <a16:creationId xmlns:a16="http://schemas.microsoft.com/office/drawing/2014/main" id="{42044404-80A8-4764-97F8-DBEB980FA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2235">
            <a:off x="1140460" y="734632"/>
            <a:ext cx="16605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12" descr="Dia_13Ig.png">
            <a:extLst>
              <a:ext uri="{FF2B5EF4-FFF2-40B4-BE49-F238E27FC236}">
                <a16:creationId xmlns:a16="http://schemas.microsoft.com/office/drawing/2014/main" id="{95BA0AB2-6778-480F-9946-B88274DE4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2235">
            <a:off x="708660" y="1094994"/>
            <a:ext cx="16605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10" descr="Dia_13a.png">
            <a:extLst>
              <a:ext uri="{FF2B5EF4-FFF2-40B4-BE49-F238E27FC236}">
                <a16:creationId xmlns:a16="http://schemas.microsoft.com/office/drawing/2014/main" id="{F7892978-FEB5-4BD6-8DC4-1C4CC8B3AC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85" y="2303082"/>
            <a:ext cx="28098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8">
            <a:extLst>
              <a:ext uri="{FF2B5EF4-FFF2-40B4-BE49-F238E27FC236}">
                <a16:creationId xmlns:a16="http://schemas.microsoft.com/office/drawing/2014/main" id="{7B0F4077-9027-4284-BC70-8FD556991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485" y="2069820"/>
            <a:ext cx="10795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Antigen-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binding site</a:t>
            </a:r>
            <a:endParaRPr kumimoji="0" lang="en-US" sz="1400" b="1" dirty="0">
              <a:solidFill>
                <a:srgbClr val="563A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2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AB7B-F506-4A51-9C69-1EB5ECC4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9027"/>
            <a:ext cx="9144000" cy="2533077"/>
          </a:xfrm>
        </p:spPr>
        <p:txBody>
          <a:bodyPr>
            <a:normAutofit/>
          </a:bodyPr>
          <a:lstStyle/>
          <a:p>
            <a:r>
              <a:rPr lang="en-GB" sz="6000" dirty="0"/>
              <a:t>1. Le </a:t>
            </a:r>
            <a:r>
              <a:rPr lang="en-GB" sz="6000" dirty="0" err="1"/>
              <a:t>système</a:t>
            </a:r>
            <a:r>
              <a:rPr lang="en-GB" sz="6000" dirty="0"/>
              <a:t> </a:t>
            </a:r>
            <a:r>
              <a:rPr lang="en-GB" sz="6000" dirty="0" err="1"/>
              <a:t>immunitaire</a:t>
            </a:r>
            <a:r>
              <a:rPr lang="en-GB" sz="6000" dirty="0"/>
              <a:t> -Introduction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F988E-B4CC-48DD-A483-1558B5006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340352"/>
            <a:ext cx="7886700" cy="2389632"/>
          </a:xfrm>
        </p:spPr>
        <p:txBody>
          <a:bodyPr>
            <a:normAutofit fontScale="70000" lnSpcReduction="20000"/>
          </a:bodyPr>
          <a:lstStyle/>
          <a:p>
            <a:pPr marL="342900" indent="-342900" algn="ctr"/>
            <a:r>
              <a:rPr lang="sv-SE" dirty="0"/>
              <a:t>par Bruno Lemaitre, </a:t>
            </a:r>
          </a:p>
          <a:p>
            <a:pPr marL="342900" indent="-342900" algn="ctr"/>
            <a:r>
              <a:rPr lang="sv-SE" dirty="0"/>
              <a:t>Ecole Polytechnique Fédérale de Lausanne</a:t>
            </a:r>
          </a:p>
          <a:p>
            <a:pPr marL="342900" indent="-342900" algn="ctr"/>
            <a:r>
              <a:rPr lang="fr-FR" dirty="0">
                <a:solidFill>
                  <a:srgbClr val="000000"/>
                </a:solidFill>
              </a:rPr>
              <a:t>Web: </a:t>
            </a:r>
            <a:r>
              <a:rPr lang="fr-FR" dirty="0">
                <a:solidFill>
                  <a:srgbClr val="000000"/>
                </a:solidFill>
                <a:hlinkClick r:id="rId2"/>
              </a:rPr>
              <a:t>http://ghi.epfl.ch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  <a:p>
            <a:endParaRPr lang="en-US" b="1" dirty="0"/>
          </a:p>
          <a:p>
            <a:r>
              <a:rPr lang="en-US" b="1" dirty="0"/>
              <a:t>Support:</a:t>
            </a:r>
          </a:p>
          <a:p>
            <a:r>
              <a:rPr lang="en-US" dirty="0"/>
              <a:t>Animations et illustrations par </a:t>
            </a:r>
            <a:r>
              <a:rPr lang="fr-FR" dirty="0"/>
              <a:t>HSET </a:t>
            </a:r>
            <a:r>
              <a:rPr lang="de-DE" dirty="0"/>
              <a:t>©</a:t>
            </a:r>
            <a:r>
              <a:rPr lang="fr-FR" dirty="0"/>
              <a:t>. Nathalie </a:t>
            </a:r>
            <a:r>
              <a:rPr lang="fr-FR" dirty="0" err="1"/>
              <a:t>Debbard</a:t>
            </a:r>
            <a:r>
              <a:rPr lang="fr-FR" dirty="0"/>
              <a:t>, Jean-Pierre </a:t>
            </a:r>
            <a:r>
              <a:rPr lang="fr-FR" dirty="0" err="1"/>
              <a:t>Kraehenbuhl</a:t>
            </a:r>
            <a:endParaRPr lang="fr-FR" dirty="0"/>
          </a:p>
          <a:p>
            <a:r>
              <a:rPr lang="fr-FR" dirty="0"/>
              <a:t>Edition: Claudine Neyen</a:t>
            </a:r>
            <a:r>
              <a:rPr lang="fr-FR" dirty="0">
                <a:solidFill>
                  <a:srgbClr val="000000"/>
                </a:solidFill>
              </a:rPr>
              <a:t>  </a:t>
            </a:r>
            <a:endParaRPr lang="en-GB" sz="44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4D9D5-0A21-4742-994C-74AC61EE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116632"/>
            <a:ext cx="8855968" cy="119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8D2B3-3E9F-45E5-862F-8631BFDE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94071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70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FAEA-4CCE-4FDC-98E9-77EE3C1D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Génération</a:t>
            </a:r>
            <a:r>
              <a:rPr lang="en-US" dirty="0"/>
              <a:t> des </a:t>
            </a:r>
            <a:r>
              <a:rPr lang="en-US" dirty="0" err="1"/>
              <a:t>répertoires</a:t>
            </a:r>
            <a:r>
              <a:rPr lang="en-US" dirty="0"/>
              <a:t> de cellules B et 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1D852-C90C-4D63-A72C-398E78B50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81" y="2049958"/>
            <a:ext cx="8734806" cy="28999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H" sz="3200" dirty="0"/>
              <a:t>Quels sont les mécanismes capables de générer un vaste répertoire de cellules B et T ayant des récepteurs différents?</a:t>
            </a:r>
          </a:p>
          <a:p>
            <a:pPr marL="0" indent="0">
              <a:buNone/>
            </a:pPr>
            <a:endParaRPr lang="fr-CH" sz="3200" dirty="0"/>
          </a:p>
          <a:p>
            <a:pPr marL="0" indent="0">
              <a:buNone/>
            </a:pPr>
            <a:r>
              <a:rPr lang="fr-CH" sz="3200" dirty="0"/>
              <a:t>Quels sont les mécanismes qui empêchent d’activer une réponse immunitaire contre des antigènes du soi?</a:t>
            </a:r>
          </a:p>
          <a:p>
            <a:pPr marL="0" indent="0">
              <a:buNone/>
            </a:pPr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266429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98CF-EA9B-46F3-AB19-34D33B47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Le réarrangement des gènes des immunoglobulines</a:t>
            </a:r>
            <a:endParaRPr lang="en-GB" dirty="0"/>
          </a:p>
        </p:txBody>
      </p:sp>
      <p:pic>
        <p:nvPicPr>
          <p:cNvPr id="3" name="Image 1" descr="Dia_15.jpg">
            <a:extLst>
              <a:ext uri="{FF2B5EF4-FFF2-40B4-BE49-F238E27FC236}">
                <a16:creationId xmlns:a16="http://schemas.microsoft.com/office/drawing/2014/main" id="{1D18400D-CA15-4B41-A73C-8D3B964B2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/>
          <a:stretch/>
        </p:blipFill>
        <p:spPr bwMode="auto">
          <a:xfrm>
            <a:off x="1208278" y="768097"/>
            <a:ext cx="6985000" cy="608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533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CAA7D-3380-4E4C-A150-B6E2D58A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3909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fr-CH" dirty="0">
                <a:solidFill>
                  <a:schemeClr val="bg1"/>
                </a:solidFill>
              </a:rPr>
              <a:t>R</a:t>
            </a:r>
            <a:r>
              <a:rPr lang="en-US" dirty="0" err="1">
                <a:solidFill>
                  <a:schemeClr val="bg1"/>
                </a:solidFill>
              </a:rPr>
              <a:t>ésumé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Génération</a:t>
            </a:r>
            <a:r>
              <a:rPr lang="en-US" dirty="0">
                <a:solidFill>
                  <a:schemeClr val="bg1"/>
                </a:solidFill>
              </a:rPr>
              <a:t> de la </a:t>
            </a:r>
            <a:r>
              <a:rPr lang="en-US" dirty="0" err="1">
                <a:solidFill>
                  <a:schemeClr val="bg1"/>
                </a:solidFill>
              </a:rPr>
              <a:t>diversité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lymphocytaire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par </a:t>
            </a:r>
            <a:r>
              <a:rPr lang="en-US" dirty="0" err="1">
                <a:solidFill>
                  <a:schemeClr val="bg1"/>
                </a:solidFill>
              </a:rPr>
              <a:t>réarrangement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gènes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7041A-031B-4FE3-A859-E73B0BA1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7" y="1361110"/>
            <a:ext cx="8734806" cy="5365216"/>
          </a:xfrm>
        </p:spPr>
        <p:txBody>
          <a:bodyPr/>
          <a:lstStyle/>
          <a:p>
            <a:r>
              <a:rPr lang="fr-CH" dirty="0"/>
              <a:t>Des différences dans la région variable déterminent la spécificité des récepteurs d’antigènes.</a:t>
            </a:r>
          </a:p>
          <a:p>
            <a:endParaRPr lang="fr-CH" dirty="0"/>
          </a:p>
          <a:p>
            <a:r>
              <a:rPr lang="fr-CH" dirty="0"/>
              <a:t>Le gène immunoglobuline (</a:t>
            </a:r>
            <a:r>
              <a:rPr lang="fr-CH" dirty="0" err="1"/>
              <a:t>Ig</a:t>
            </a:r>
            <a:r>
              <a:rPr lang="fr-CH" dirty="0"/>
              <a:t>) code pour une chaine du récepteur des cellules B.</a:t>
            </a:r>
          </a:p>
          <a:p>
            <a:endParaRPr lang="fr-CH" dirty="0"/>
          </a:p>
          <a:p>
            <a:r>
              <a:rPr lang="fr-CH" dirty="0"/>
              <a:t>Un seul gène de chaine </a:t>
            </a:r>
            <a:r>
              <a:rPr lang="fr-CH" dirty="0" err="1"/>
              <a:t>Ig</a:t>
            </a:r>
            <a:r>
              <a:rPr lang="fr-CH" dirty="0"/>
              <a:t> peut générer un multitude de chaines différentes par réarrangement de l’ADN.</a:t>
            </a:r>
          </a:p>
          <a:p>
            <a:endParaRPr lang="fr-CH" dirty="0"/>
          </a:p>
          <a:p>
            <a:r>
              <a:rPr lang="fr-CH" dirty="0"/>
              <a:t>L’ADN réarrangé est transcrit et traduit pour donner le récepteur d’antigène.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24914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5D84-24C0-4142-9703-ABF02ADF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tolérance</a:t>
            </a:r>
            <a:r>
              <a:rPr lang="en-US" dirty="0"/>
              <a:t> du </a:t>
            </a:r>
            <a:r>
              <a:rPr lang="en-US" dirty="0" err="1"/>
              <a:t>soi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6BC5-15AB-4E10-8E08-D5344D52D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7" y="1635430"/>
            <a:ext cx="8734806" cy="5365216"/>
          </a:xfrm>
        </p:spPr>
        <p:txBody>
          <a:bodyPr/>
          <a:lstStyle/>
          <a:p>
            <a:r>
              <a:rPr lang="fr-CH" dirty="0"/>
              <a:t>Les récepteurs d’antigène sont générés par le réarrangement au hasard de l’ADN.</a:t>
            </a:r>
          </a:p>
          <a:p>
            <a:r>
              <a:rPr lang="fr-CH" dirty="0"/>
              <a:t>Au cours de leur maturation dans la moelle osseuse ou dans le thymus, les lymphocytes sont testés pour une réactivité au soi.</a:t>
            </a:r>
          </a:p>
          <a:p>
            <a:r>
              <a:rPr lang="fr-CH" dirty="0"/>
              <a:t>Les lymphocytes portant des récepteurs spécifiques de molécules du soi sont détruits par apoptose, ou désactivés.</a:t>
            </a:r>
          </a:p>
        </p:txBody>
      </p:sp>
    </p:spTree>
    <p:extLst>
      <p:ext uri="{BB962C8B-B14F-4D97-AF65-F5344CB8AC3E}">
        <p14:creationId xmlns:p14="http://schemas.microsoft.com/office/powerpoint/2010/main" val="1370847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71D3-8E8A-4A02-9352-57198B9D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Deux types </a:t>
            </a:r>
            <a:r>
              <a:rPr lang="en-US" dirty="0" err="1"/>
              <a:t>d’immunité</a:t>
            </a:r>
            <a:r>
              <a:rPr lang="en-US" dirty="0"/>
              <a:t> </a:t>
            </a:r>
            <a:r>
              <a:rPr lang="en-US" dirty="0" err="1"/>
              <a:t>adaptative</a:t>
            </a:r>
            <a:r>
              <a:rPr lang="en-US" dirty="0"/>
              <a:t>: </a:t>
            </a:r>
            <a:r>
              <a:rPr lang="en-US" dirty="0" err="1"/>
              <a:t>humorale</a:t>
            </a:r>
            <a:r>
              <a:rPr lang="en-US" dirty="0"/>
              <a:t> et </a:t>
            </a:r>
            <a:r>
              <a:rPr lang="en-US" dirty="0" err="1"/>
              <a:t>cellulaire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A2941-9CFD-4255-BFFB-42414236E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64384"/>
            <a:ext cx="3729318" cy="43268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2000" b="1" dirty="0" err="1"/>
              <a:t>L’immunité</a:t>
            </a:r>
            <a:r>
              <a:rPr lang="en-US" sz="2000" b="1" dirty="0"/>
              <a:t> </a:t>
            </a:r>
            <a:r>
              <a:rPr lang="en-US" sz="2000" b="1" dirty="0" err="1"/>
              <a:t>humorale</a:t>
            </a:r>
            <a:r>
              <a:rPr lang="en-US" sz="2000" b="1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médiée</a:t>
            </a:r>
            <a:r>
              <a:rPr lang="en-US" sz="2000" dirty="0"/>
              <a:t> par les </a:t>
            </a:r>
            <a:r>
              <a:rPr lang="en-US" sz="2000" dirty="0" err="1"/>
              <a:t>anticorps</a:t>
            </a:r>
            <a:r>
              <a:rPr lang="en-US" sz="2000" dirty="0"/>
              <a:t> </a:t>
            </a:r>
            <a:r>
              <a:rPr lang="en-US" sz="2000" dirty="0" err="1"/>
              <a:t>produits</a:t>
            </a:r>
            <a:r>
              <a:rPr lang="en-US" sz="2000" dirty="0"/>
              <a:t> par les lymphocytes B. </a:t>
            </a:r>
          </a:p>
          <a:p>
            <a:endParaRPr lang="en-US" sz="2000" dirty="0"/>
          </a:p>
          <a:p>
            <a:r>
              <a:rPr lang="en-US" sz="2000" b="1" dirty="0" err="1"/>
              <a:t>L’immunité</a:t>
            </a:r>
            <a:r>
              <a:rPr lang="en-US" sz="2000" b="1" dirty="0"/>
              <a:t> </a:t>
            </a:r>
            <a:r>
              <a:rPr lang="en-US" sz="2000" b="1" dirty="0" err="1"/>
              <a:t>cellulaire</a:t>
            </a:r>
            <a:r>
              <a:rPr lang="en-US" sz="2000" b="1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médiée</a:t>
            </a:r>
            <a:r>
              <a:rPr lang="en-US" sz="2000" dirty="0"/>
              <a:t> par les lymphocytes T.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fr-FR" sz="2000" b="1" dirty="0"/>
              <a:t>2 classes de cellules T:</a:t>
            </a:r>
          </a:p>
          <a:p>
            <a:pPr lvl="1"/>
            <a:r>
              <a:rPr lang="fr-FR" sz="1800" dirty="0"/>
              <a:t>CD4 ou </a:t>
            </a:r>
            <a:r>
              <a:rPr lang="fr-FR" sz="1800" dirty="0" err="1"/>
              <a:t>cellues</a:t>
            </a:r>
            <a:r>
              <a:rPr lang="fr-FR" sz="1800" dirty="0"/>
              <a:t> T helper (T</a:t>
            </a:r>
            <a:r>
              <a:rPr lang="fr-FR" sz="1800" baseline="-25000" dirty="0"/>
              <a:t>H</a:t>
            </a:r>
            <a:r>
              <a:rPr lang="fr-FR" sz="1800" dirty="0"/>
              <a:t>)</a:t>
            </a:r>
          </a:p>
          <a:p>
            <a:pPr lvl="1"/>
            <a:r>
              <a:rPr lang="fr-FR" sz="1800" dirty="0"/>
              <a:t>CD8 ou cellules T cytotoxiques (CTL)</a:t>
            </a:r>
          </a:p>
          <a:p>
            <a:endParaRPr lang="en-GB" sz="2000" dirty="0"/>
          </a:p>
        </p:txBody>
      </p:sp>
      <p:pic>
        <p:nvPicPr>
          <p:cNvPr id="4" name="Image 1" descr="3758_slide4.jpg">
            <a:extLst>
              <a:ext uri="{FF2B5EF4-FFF2-40B4-BE49-F238E27FC236}">
                <a16:creationId xmlns:a16="http://schemas.microsoft.com/office/drawing/2014/main" id="{93521474-4E22-43FC-9849-69927545E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857"/>
          <a:stretch/>
        </p:blipFill>
        <p:spPr bwMode="auto">
          <a:xfrm>
            <a:off x="3818963" y="1610099"/>
            <a:ext cx="5163672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267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6459B31B-074A-4BE7-AF34-26AE904B8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297" r="20488" b="56277"/>
          <a:stretch/>
        </p:blipFill>
        <p:spPr bwMode="auto">
          <a:xfrm>
            <a:off x="5632705" y="1251625"/>
            <a:ext cx="3511296" cy="19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B558-8B40-4084-AF32-21352DF6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Immunité</a:t>
            </a:r>
            <a:r>
              <a:rPr lang="en-GB" dirty="0"/>
              <a:t> </a:t>
            </a:r>
            <a:r>
              <a:rPr lang="en-GB" dirty="0" err="1"/>
              <a:t>humorale</a:t>
            </a:r>
            <a:r>
              <a:rPr lang="en-GB" dirty="0"/>
              <a:t>: les </a:t>
            </a:r>
            <a:r>
              <a:rPr lang="en-GB" dirty="0" err="1"/>
              <a:t>anticorps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F3641-46F9-4853-82F9-0EFD2AC0B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3" y="1251625"/>
            <a:ext cx="5620512" cy="1957111"/>
          </a:xfrm>
          <a:solidFill>
            <a:srgbClr val="F9F8F8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Les </a:t>
            </a:r>
            <a:r>
              <a:rPr lang="en-GB" sz="2000" dirty="0" err="1"/>
              <a:t>anticorps</a:t>
            </a:r>
            <a:r>
              <a:rPr lang="en-GB" sz="2000" dirty="0"/>
              <a:t> </a:t>
            </a:r>
            <a:r>
              <a:rPr lang="en-GB" sz="2000" dirty="0" err="1"/>
              <a:t>sont</a:t>
            </a:r>
            <a:r>
              <a:rPr lang="en-GB" sz="2000" dirty="0"/>
              <a:t> </a:t>
            </a:r>
            <a:r>
              <a:rPr lang="en-GB" sz="2000" dirty="0" err="1"/>
              <a:t>produits</a:t>
            </a:r>
            <a:r>
              <a:rPr lang="en-GB" sz="2000" dirty="0"/>
              <a:t> par les lymphocytes B</a:t>
            </a:r>
          </a:p>
          <a:p>
            <a:pPr marL="0" indent="0">
              <a:buNone/>
            </a:pPr>
            <a:r>
              <a:rPr lang="en-US" sz="2000" dirty="0"/>
              <a:t>2 </a:t>
            </a:r>
            <a:r>
              <a:rPr lang="en-US" sz="2000" dirty="0" err="1"/>
              <a:t>formes</a:t>
            </a:r>
            <a:r>
              <a:rPr lang="en-US" sz="2000" dirty="0"/>
              <a:t>:	</a:t>
            </a:r>
            <a:r>
              <a:rPr lang="en-US" sz="2000" b="1" dirty="0"/>
              <a:t>- </a:t>
            </a:r>
            <a:r>
              <a:rPr lang="en-US" sz="2000" b="1" dirty="0" err="1"/>
              <a:t>liés</a:t>
            </a:r>
            <a:r>
              <a:rPr lang="en-US" sz="2000" b="1" dirty="0"/>
              <a:t> à la membrane: </a:t>
            </a:r>
            <a:r>
              <a:rPr lang="en-US" sz="2000" b="1" dirty="0" err="1"/>
              <a:t>récepteurs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		- </a:t>
            </a:r>
            <a:r>
              <a:rPr lang="fr-CH" sz="2000" b="1" dirty="0"/>
              <a:t>sécrétés: anticorps</a:t>
            </a:r>
            <a:endParaRPr lang="fr-CH" sz="2000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5988D6C-F43D-406E-944D-37C6383BA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b="2112"/>
          <a:stretch/>
        </p:blipFill>
        <p:spPr bwMode="auto">
          <a:xfrm>
            <a:off x="12192" y="3744249"/>
            <a:ext cx="250381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04E10E56-5E91-43DD-8B1C-615CDC017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895" y="3374361"/>
            <a:ext cx="1048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US" sz="1800" b="1" dirty="0">
                <a:latin typeface="+mj-lt"/>
              </a:rPr>
              <a:t>Structure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238AA79-65B9-4F8D-B8D8-94FCF948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7" y="3744249"/>
            <a:ext cx="65516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A11E0807-3AEE-4FDC-BF0F-85A0BA9F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7" y="3374361"/>
            <a:ext cx="9957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US" sz="1800" b="1" dirty="0" err="1">
                <a:latin typeface="+mj-lt"/>
              </a:rPr>
              <a:t>Fonction</a:t>
            </a:r>
            <a:endParaRPr lang="en-US" sz="1800" b="1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E07CAC-332E-4B5F-883F-2A3B720BDBB6}"/>
              </a:ext>
            </a:extLst>
          </p:cNvPr>
          <p:cNvSpPr/>
          <p:nvPr/>
        </p:nvSpPr>
        <p:spPr>
          <a:xfrm>
            <a:off x="-293" y="3744249"/>
            <a:ext cx="2503818" cy="2647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43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BBBB6-B764-4BAF-BF8D-F41A8736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réponse</a:t>
            </a:r>
            <a:r>
              <a:rPr lang="en-US" dirty="0"/>
              <a:t> </a:t>
            </a:r>
            <a:r>
              <a:rPr lang="en-US" dirty="0" err="1"/>
              <a:t>cellulaire</a:t>
            </a:r>
            <a:r>
              <a:rPr lang="en-US" dirty="0"/>
              <a:t>: cellules T CD4 et CD8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D9730-FAB7-4154-9FA4-3CF11118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7" y="1000124"/>
            <a:ext cx="5811456" cy="58578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Les cellules T CD4 </a:t>
            </a:r>
            <a:r>
              <a:rPr lang="en-US" sz="2000" dirty="0" err="1"/>
              <a:t>activent</a:t>
            </a:r>
            <a:r>
              <a:rPr lang="en-US" sz="2000" dirty="0"/>
              <a:t> les phagocytes pour </a:t>
            </a:r>
            <a:r>
              <a:rPr lang="en-US" sz="2000" dirty="0" err="1"/>
              <a:t>détruire</a:t>
            </a:r>
            <a:r>
              <a:rPr lang="en-US" sz="2000" dirty="0"/>
              <a:t> des microbes </a:t>
            </a:r>
            <a:r>
              <a:rPr lang="en-US" sz="2000" dirty="0" err="1"/>
              <a:t>ingérés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b="1" dirty="0"/>
              <a:t>Les cellules T CD8 </a:t>
            </a:r>
            <a:r>
              <a:rPr lang="en-US" sz="2000" dirty="0" err="1"/>
              <a:t>tuent</a:t>
            </a:r>
            <a:r>
              <a:rPr lang="en-US" sz="2000" dirty="0"/>
              <a:t> les cellules de </a:t>
            </a:r>
            <a:r>
              <a:rPr lang="en-US" sz="2000" dirty="0" err="1"/>
              <a:t>l’hôte</a:t>
            </a:r>
            <a:r>
              <a:rPr lang="en-US" sz="2000" dirty="0"/>
              <a:t> </a:t>
            </a:r>
            <a:r>
              <a:rPr lang="en-US" sz="2000" dirty="0" err="1"/>
              <a:t>contenant</a:t>
            </a:r>
            <a:r>
              <a:rPr lang="en-US" sz="2000" dirty="0"/>
              <a:t> des virus </a:t>
            </a:r>
            <a:r>
              <a:rPr lang="en-US" sz="2000" dirty="0" err="1"/>
              <a:t>infectieux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Les </a:t>
            </a:r>
            <a:r>
              <a:rPr lang="en-US" sz="2000" dirty="0" err="1"/>
              <a:t>antigènes</a:t>
            </a:r>
            <a:r>
              <a:rPr lang="en-US" sz="2000" dirty="0"/>
              <a:t> </a:t>
            </a:r>
            <a:r>
              <a:rPr lang="en-US" sz="2000" dirty="0" err="1"/>
              <a:t>sont</a:t>
            </a:r>
            <a:r>
              <a:rPr lang="en-US" sz="2000" dirty="0"/>
              <a:t> </a:t>
            </a:r>
            <a:r>
              <a:rPr lang="en-US" sz="2000" dirty="0" err="1"/>
              <a:t>présentés</a:t>
            </a:r>
            <a:r>
              <a:rPr lang="en-US" sz="2000" dirty="0"/>
              <a:t> par des </a:t>
            </a:r>
            <a:r>
              <a:rPr lang="en-US" sz="2000" dirty="0" err="1"/>
              <a:t>molécules</a:t>
            </a:r>
            <a:r>
              <a:rPr lang="en-US" sz="2000" dirty="0"/>
              <a:t> du </a:t>
            </a:r>
            <a:r>
              <a:rPr lang="en-US" sz="2000" b="1" dirty="0" err="1"/>
              <a:t>Complexe</a:t>
            </a:r>
            <a:r>
              <a:rPr lang="en-US" sz="2000" b="1" dirty="0"/>
              <a:t> </a:t>
            </a:r>
            <a:r>
              <a:rPr lang="en-US" sz="2000" b="1" dirty="0" err="1"/>
              <a:t>majeur</a:t>
            </a:r>
            <a:r>
              <a:rPr lang="en-US" sz="2000" b="1" dirty="0"/>
              <a:t> </a:t>
            </a:r>
            <a:r>
              <a:rPr lang="en-US" sz="2000" b="1" dirty="0" err="1"/>
              <a:t>d’histocompatibilité</a:t>
            </a:r>
            <a:r>
              <a:rPr lang="en-US" sz="2000" b="1" dirty="0"/>
              <a:t> (MHC).</a:t>
            </a:r>
            <a:endParaRPr lang="en-US" sz="2000" dirty="0"/>
          </a:p>
          <a:p>
            <a:r>
              <a:rPr lang="en-US" sz="2000" dirty="0"/>
              <a:t>Les </a:t>
            </a:r>
            <a:r>
              <a:rPr lang="en-US" sz="2000" dirty="0" err="1"/>
              <a:t>gènes</a:t>
            </a:r>
            <a:r>
              <a:rPr lang="en-US" sz="2000" dirty="0"/>
              <a:t> MHC </a:t>
            </a:r>
            <a:r>
              <a:rPr lang="en-US" sz="2000" dirty="0" err="1"/>
              <a:t>sont</a:t>
            </a:r>
            <a:r>
              <a:rPr lang="en-US" sz="2000" dirty="0"/>
              <a:t> </a:t>
            </a:r>
            <a:r>
              <a:rPr lang="en-US" sz="2000" b="1" dirty="0" err="1"/>
              <a:t>fortement</a:t>
            </a:r>
            <a:r>
              <a:rPr lang="en-US" sz="2000" b="1" dirty="0"/>
              <a:t> </a:t>
            </a:r>
            <a:r>
              <a:rPr lang="en-US" sz="2000" b="1" dirty="0" err="1"/>
              <a:t>polymorphiques</a:t>
            </a:r>
            <a:r>
              <a:rPr lang="en-US" sz="2000" b="1" dirty="0"/>
              <a:t>. </a:t>
            </a:r>
            <a:r>
              <a:rPr lang="en-US" sz="2000" dirty="0" err="1"/>
              <a:t>Ils</a:t>
            </a:r>
            <a:r>
              <a:rPr lang="en-US" sz="2000" dirty="0"/>
              <a:t> </a:t>
            </a:r>
            <a:r>
              <a:rPr lang="en-US" sz="2000" dirty="0" err="1"/>
              <a:t>furent</a:t>
            </a:r>
            <a:r>
              <a:rPr lang="en-US" sz="2000" dirty="0"/>
              <a:t> </a:t>
            </a:r>
            <a:r>
              <a:rPr lang="en-US" sz="2000" dirty="0" err="1"/>
              <a:t>découverts</a:t>
            </a:r>
            <a:r>
              <a:rPr lang="en-US" sz="2000" dirty="0"/>
              <a:t> grâce à </a:t>
            </a:r>
            <a:r>
              <a:rPr lang="en-US" sz="2000" dirty="0" err="1"/>
              <a:t>leur</a:t>
            </a:r>
            <a:r>
              <a:rPr lang="en-US" sz="2000" dirty="0"/>
              <a:t> </a:t>
            </a:r>
            <a:r>
              <a:rPr lang="en-US" sz="2000" dirty="0" err="1"/>
              <a:t>rôle</a:t>
            </a:r>
            <a:r>
              <a:rPr lang="en-US" sz="2000" dirty="0"/>
              <a:t> </a:t>
            </a:r>
            <a:r>
              <a:rPr lang="en-US" sz="2000" dirty="0" err="1"/>
              <a:t>dans</a:t>
            </a:r>
            <a:r>
              <a:rPr lang="en-US" sz="2000" dirty="0"/>
              <a:t> le </a:t>
            </a:r>
            <a:r>
              <a:rPr lang="en-US" sz="2000" dirty="0" err="1"/>
              <a:t>rejet</a:t>
            </a:r>
            <a:r>
              <a:rPr lang="en-US" sz="2000" dirty="0"/>
              <a:t> de </a:t>
            </a:r>
            <a:r>
              <a:rPr lang="en-US" sz="2000" dirty="0" err="1"/>
              <a:t>greffe</a:t>
            </a:r>
            <a:r>
              <a:rPr lang="en-US" sz="2000" dirty="0"/>
              <a:t>.</a:t>
            </a:r>
          </a:p>
          <a:p>
            <a:r>
              <a:rPr lang="en-US" sz="2000" dirty="0"/>
              <a:t>2 types:</a:t>
            </a:r>
          </a:p>
          <a:p>
            <a:pPr lvl="1"/>
            <a:r>
              <a:rPr lang="en-US" sz="1600" dirty="0"/>
              <a:t>MHC </a:t>
            </a:r>
            <a:r>
              <a:rPr lang="en-US" sz="1600" dirty="0" err="1"/>
              <a:t>classe</a:t>
            </a:r>
            <a:r>
              <a:rPr lang="en-US" sz="1600" dirty="0"/>
              <a:t> I: </a:t>
            </a:r>
            <a:r>
              <a:rPr lang="en-US" sz="1600" dirty="0" err="1"/>
              <a:t>toutes</a:t>
            </a:r>
            <a:r>
              <a:rPr lang="en-US" sz="1600" dirty="0"/>
              <a:t> les cellules</a:t>
            </a:r>
          </a:p>
          <a:p>
            <a:pPr lvl="1"/>
            <a:r>
              <a:rPr lang="en-US" sz="1600" dirty="0"/>
              <a:t>MHC </a:t>
            </a:r>
            <a:r>
              <a:rPr lang="en-US" sz="1600" dirty="0" err="1"/>
              <a:t>classe</a:t>
            </a:r>
            <a:r>
              <a:rPr lang="en-US" sz="1600" dirty="0"/>
              <a:t> II: cellules </a:t>
            </a:r>
            <a:r>
              <a:rPr lang="en-US" sz="1600" dirty="0" err="1"/>
              <a:t>présentatrices</a:t>
            </a:r>
            <a:r>
              <a:rPr lang="en-US" sz="1600" dirty="0"/>
              <a:t> </a:t>
            </a:r>
            <a:r>
              <a:rPr lang="en-US" sz="1600" dirty="0" err="1"/>
              <a:t>d’antigène</a:t>
            </a:r>
            <a:r>
              <a:rPr lang="en-US" sz="1600" dirty="0"/>
              <a:t> (APCs) (cellules </a:t>
            </a:r>
            <a:r>
              <a:rPr lang="en-US" sz="1600" dirty="0" err="1"/>
              <a:t>dendritiques</a:t>
            </a:r>
            <a:r>
              <a:rPr lang="en-US" sz="1600" dirty="0"/>
              <a:t>, cellules B, macrophages)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" name="Image 3" descr="3759_a.jpg">
            <a:extLst>
              <a:ext uri="{FF2B5EF4-FFF2-40B4-BE49-F238E27FC236}">
                <a16:creationId xmlns:a16="http://schemas.microsoft.com/office/drawing/2014/main" id="{ED0270EF-C6B4-44D2-A3DD-CBA22ED6C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76" y="1154113"/>
            <a:ext cx="292417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 descr="3759_b.jpg">
            <a:extLst>
              <a:ext uri="{FF2B5EF4-FFF2-40B4-BE49-F238E27FC236}">
                <a16:creationId xmlns:a16="http://schemas.microsoft.com/office/drawing/2014/main" id="{FD779AD1-14DC-4A67-9E3A-40269B2AD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76" y="4105275"/>
            <a:ext cx="31305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2">
            <a:extLst>
              <a:ext uri="{FF2B5EF4-FFF2-40B4-BE49-F238E27FC236}">
                <a16:creationId xmlns:a16="http://schemas.microsoft.com/office/drawing/2014/main" id="{CB2DA81B-37BD-47E7-AB50-8406473ED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077" y="1000125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0" lang="en-US" sz="1400" b="1" dirty="0">
                <a:solidFill>
                  <a:srgbClr val="000000"/>
                </a:solidFill>
                <a:latin typeface="+mj-lt"/>
              </a:rPr>
              <a:t>MHC class I (intracellular antigens)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A338C139-B6F5-4FB8-AF58-3BB988BF1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752" y="3933825"/>
            <a:ext cx="3733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0" lang="en-US" sz="1400" b="1">
                <a:solidFill>
                  <a:srgbClr val="000000"/>
                </a:solidFill>
                <a:latin typeface="+mj-lt"/>
              </a:rPr>
              <a:t>MHC class II ( mostly extracellular antigens)</a:t>
            </a:r>
          </a:p>
        </p:txBody>
      </p:sp>
    </p:spTree>
    <p:extLst>
      <p:ext uri="{BB962C8B-B14F-4D97-AF65-F5344CB8AC3E}">
        <p14:creationId xmlns:p14="http://schemas.microsoft.com/office/powerpoint/2010/main" val="954650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AE6F-AC2F-4B89-83B8-B16E8DEC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cytokines: </a:t>
            </a:r>
            <a:r>
              <a:rPr lang="en-GB" dirty="0" err="1"/>
              <a:t>médiateurs</a:t>
            </a:r>
            <a:r>
              <a:rPr lang="en-GB" dirty="0"/>
              <a:t> de </a:t>
            </a:r>
            <a:r>
              <a:rPr lang="en-GB" dirty="0" err="1"/>
              <a:t>l’immunité</a:t>
            </a:r>
            <a:r>
              <a:rPr lang="en-GB" dirty="0"/>
              <a:t> </a:t>
            </a:r>
            <a:r>
              <a:rPr lang="en-GB" dirty="0" err="1"/>
              <a:t>adaptative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4EA85-C622-431A-A621-A8D6A7CB8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84313"/>
            <a:ext cx="4035425" cy="469265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GB" sz="1800" dirty="0"/>
              <a:t>Les cytokines </a:t>
            </a:r>
            <a:r>
              <a:rPr lang="en-GB" sz="1800" dirty="0" err="1"/>
              <a:t>sont</a:t>
            </a:r>
            <a:r>
              <a:rPr lang="en-GB" sz="1800" dirty="0"/>
              <a:t> </a:t>
            </a:r>
            <a:r>
              <a:rPr lang="en-GB" sz="1800" dirty="0" err="1"/>
              <a:t>produites</a:t>
            </a:r>
            <a:r>
              <a:rPr lang="en-GB" sz="1800" dirty="0"/>
              <a:t> par les lymphocytes B et T et </a:t>
            </a:r>
            <a:r>
              <a:rPr lang="en-GB" sz="1800" dirty="0" err="1"/>
              <a:t>d’autres</a:t>
            </a:r>
            <a:r>
              <a:rPr lang="en-GB" sz="1800" dirty="0"/>
              <a:t> cellules </a:t>
            </a:r>
            <a:r>
              <a:rPr lang="en-GB" sz="1800" dirty="0" err="1"/>
              <a:t>immunitaires</a:t>
            </a:r>
            <a:r>
              <a:rPr lang="en-GB" sz="1800" dirty="0"/>
              <a:t>. </a:t>
            </a:r>
            <a:r>
              <a:rPr lang="en-US" sz="1800" dirty="0" err="1"/>
              <a:t>Elles</a:t>
            </a:r>
            <a:r>
              <a:rPr lang="en-US" sz="1800" dirty="0"/>
              <a:t> </a:t>
            </a:r>
            <a:r>
              <a:rPr lang="en-US" sz="1800" dirty="0" err="1"/>
              <a:t>comprennent</a:t>
            </a:r>
            <a:r>
              <a:rPr lang="en-US" sz="1800" dirty="0"/>
              <a:t>:</a:t>
            </a:r>
          </a:p>
          <a:p>
            <a:pPr lvl="1"/>
            <a:r>
              <a:rPr lang="en-US" sz="1800" dirty="0"/>
              <a:t> </a:t>
            </a:r>
            <a:r>
              <a:rPr lang="en-US" sz="1800" dirty="0" err="1"/>
              <a:t>Interleukines</a:t>
            </a:r>
            <a:endParaRPr lang="en-US" sz="1800" dirty="0"/>
          </a:p>
          <a:p>
            <a:pPr lvl="1"/>
            <a:r>
              <a:rPr lang="en-US" sz="1800" dirty="0"/>
              <a:t> </a:t>
            </a:r>
            <a:r>
              <a:rPr lang="en-US" sz="1800" dirty="0" err="1"/>
              <a:t>Interférons</a:t>
            </a:r>
            <a:endParaRPr lang="en-US" sz="1800" dirty="0"/>
          </a:p>
          <a:p>
            <a:pPr lvl="1"/>
            <a:r>
              <a:rPr lang="en-US" sz="1800" dirty="0"/>
              <a:t> </a:t>
            </a:r>
            <a:r>
              <a:rPr lang="en-US" sz="1800" dirty="0" err="1"/>
              <a:t>Chimiokines</a:t>
            </a: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1800" dirty="0" err="1"/>
              <a:t>Stimulent</a:t>
            </a:r>
            <a:r>
              <a:rPr lang="en-US" sz="1800" dirty="0"/>
              <a:t> la </a:t>
            </a:r>
            <a:r>
              <a:rPr lang="en-US" sz="1800" dirty="0" err="1"/>
              <a:t>prolifération</a:t>
            </a:r>
            <a:r>
              <a:rPr lang="en-US" sz="1800" dirty="0"/>
              <a:t> des cellules T</a:t>
            </a:r>
            <a:br>
              <a:rPr lang="en-US" sz="1800" dirty="0"/>
            </a:br>
            <a:r>
              <a:rPr lang="en-US" sz="1800" dirty="0"/>
              <a:t> </a:t>
            </a:r>
          </a:p>
          <a:p>
            <a:r>
              <a:rPr lang="en-US" sz="1800" dirty="0" err="1"/>
              <a:t>Stimulent</a:t>
            </a:r>
            <a:r>
              <a:rPr lang="en-US" sz="1800" dirty="0"/>
              <a:t> la production </a:t>
            </a:r>
            <a:r>
              <a:rPr lang="en-US" sz="1800" dirty="0" err="1"/>
              <a:t>d’anticorps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 err="1"/>
              <a:t>Activent</a:t>
            </a:r>
            <a:r>
              <a:rPr lang="en-US" sz="1800" dirty="0"/>
              <a:t> les lymphocytes et macrophages </a:t>
            </a:r>
          </a:p>
          <a:p>
            <a:endParaRPr lang="en-GB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CEA705-8CFD-4C6A-8DCE-CF0AE34548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 3" descr="3733.jpg">
            <a:extLst>
              <a:ext uri="{FF2B5EF4-FFF2-40B4-BE49-F238E27FC236}">
                <a16:creationId xmlns:a16="http://schemas.microsoft.com/office/drawing/2014/main" id="{9DE9C250-C18F-477D-AF8B-EEAEE7D8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1484313"/>
            <a:ext cx="491172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604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CF9C2-0553-4D4F-A033-0A1BEF41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Maturation et circulation des lymphocytes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BE25-CF41-43F4-8EA2-7E0055F7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6" y="5235829"/>
            <a:ext cx="8841867" cy="1317713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/>
              <a:t>Les lymphocytes se </a:t>
            </a:r>
            <a:r>
              <a:rPr lang="en-US" sz="2000" dirty="0" err="1"/>
              <a:t>développent</a:t>
            </a:r>
            <a:r>
              <a:rPr lang="en-US" sz="2000" dirty="0"/>
              <a:t> à </a:t>
            </a:r>
            <a:r>
              <a:rPr lang="en-US" sz="2000" dirty="0" err="1"/>
              <a:t>partir</a:t>
            </a:r>
            <a:r>
              <a:rPr lang="en-US" sz="2000" dirty="0"/>
              <a:t> de </a:t>
            </a:r>
            <a:r>
              <a:rPr lang="en-US" sz="2000" dirty="0" err="1"/>
              <a:t>précurseurs</a:t>
            </a:r>
            <a:r>
              <a:rPr lang="en-US" sz="2000" dirty="0"/>
              <a:t> </a:t>
            </a:r>
            <a:r>
              <a:rPr lang="en-US" sz="2000" dirty="0" err="1"/>
              <a:t>dans</a:t>
            </a:r>
            <a:r>
              <a:rPr lang="en-US" sz="2000" dirty="0"/>
              <a:t> les </a:t>
            </a:r>
            <a:r>
              <a:rPr lang="en-US" sz="2000" b="1" dirty="0" err="1"/>
              <a:t>organes</a:t>
            </a:r>
            <a:r>
              <a:rPr lang="en-US" sz="2000" b="1" dirty="0"/>
              <a:t> </a:t>
            </a:r>
            <a:r>
              <a:rPr lang="en-US" sz="2000" b="1" dirty="0" err="1"/>
              <a:t>lymphoïdes</a:t>
            </a:r>
            <a:r>
              <a:rPr lang="en-US" sz="2000" b="1" dirty="0"/>
              <a:t> </a:t>
            </a:r>
            <a:r>
              <a:rPr lang="en-US" sz="2000" b="1" dirty="0" err="1"/>
              <a:t>primaires</a:t>
            </a:r>
            <a:r>
              <a:rPr lang="en-US" sz="2000" b="1" dirty="0"/>
              <a:t> </a:t>
            </a:r>
            <a:r>
              <a:rPr lang="en-US" sz="2000" dirty="0"/>
              <a:t>(la </a:t>
            </a:r>
            <a:r>
              <a:rPr lang="en-US" sz="2000" dirty="0" err="1"/>
              <a:t>moelle</a:t>
            </a:r>
            <a:r>
              <a:rPr lang="en-US" sz="2000" dirty="0"/>
              <a:t> </a:t>
            </a:r>
            <a:r>
              <a:rPr lang="en-US" sz="2000" dirty="0" err="1"/>
              <a:t>osseuse</a:t>
            </a:r>
            <a:r>
              <a:rPr lang="en-US" sz="2000" dirty="0"/>
              <a:t> et le thymus). </a:t>
            </a:r>
          </a:p>
          <a:p>
            <a:pPr marL="0" indent="0">
              <a:buNone/>
            </a:pPr>
            <a:r>
              <a:rPr lang="en-US" sz="2000" dirty="0"/>
              <a:t>Les lymphocytes matures </a:t>
            </a:r>
            <a:r>
              <a:rPr lang="en-US" sz="2000" dirty="0" err="1"/>
              <a:t>rejoignent</a:t>
            </a:r>
            <a:r>
              <a:rPr lang="en-US" sz="2000" dirty="0"/>
              <a:t> les </a:t>
            </a:r>
            <a:r>
              <a:rPr lang="en-US" sz="2000" b="1" dirty="0" err="1"/>
              <a:t>organes</a:t>
            </a:r>
            <a:r>
              <a:rPr lang="en-US" sz="2000" b="1" dirty="0"/>
              <a:t> </a:t>
            </a:r>
            <a:r>
              <a:rPr lang="en-US" sz="2000" b="1" dirty="0" err="1"/>
              <a:t>lymphoïdes</a:t>
            </a:r>
            <a:r>
              <a:rPr lang="en-US" sz="2000" b="1" dirty="0"/>
              <a:t> </a:t>
            </a:r>
            <a:r>
              <a:rPr lang="en-US" sz="2000" b="1" dirty="0" err="1"/>
              <a:t>secondaires</a:t>
            </a:r>
            <a:r>
              <a:rPr lang="en-US" sz="2000" dirty="0"/>
              <a:t>, </a:t>
            </a:r>
            <a:r>
              <a:rPr lang="en-US" sz="2000" dirty="0" err="1"/>
              <a:t>où</a:t>
            </a:r>
            <a:r>
              <a:rPr lang="en-US" sz="2000" dirty="0"/>
              <a:t> </a:t>
            </a:r>
            <a:r>
              <a:rPr lang="en-US" sz="2000" dirty="0" err="1"/>
              <a:t>ils</a:t>
            </a:r>
            <a:r>
              <a:rPr lang="en-US" sz="2000" dirty="0"/>
              <a:t> </a:t>
            </a:r>
            <a:r>
              <a:rPr lang="en-US" sz="2000" dirty="0" err="1"/>
              <a:t>répondent</a:t>
            </a:r>
            <a:r>
              <a:rPr lang="en-US" sz="2000" dirty="0"/>
              <a:t> aux </a:t>
            </a:r>
            <a:r>
              <a:rPr lang="en-US" sz="2000" dirty="0" err="1"/>
              <a:t>antigènes</a:t>
            </a:r>
            <a:r>
              <a:rPr lang="en-US" sz="2000" dirty="0"/>
              <a:t> </a:t>
            </a:r>
            <a:r>
              <a:rPr lang="en-US" sz="2000" dirty="0" err="1"/>
              <a:t>étrangers</a:t>
            </a:r>
            <a:r>
              <a:rPr lang="en-US" sz="2000" dirty="0"/>
              <a:t>. A </a:t>
            </a:r>
            <a:r>
              <a:rPr lang="en-US" sz="2000" dirty="0" err="1"/>
              <a:t>partir</a:t>
            </a:r>
            <a:r>
              <a:rPr lang="en-US" sz="2000" dirty="0"/>
              <a:t> </a:t>
            </a:r>
            <a:r>
              <a:rPr lang="en-US" sz="2000" dirty="0" err="1"/>
              <a:t>d’ici</a:t>
            </a:r>
            <a:r>
              <a:rPr lang="en-US" sz="2000" dirty="0"/>
              <a:t>, </a:t>
            </a:r>
            <a:r>
              <a:rPr lang="en-US" sz="2000" dirty="0" err="1"/>
              <a:t>ils</a:t>
            </a:r>
            <a:r>
              <a:rPr lang="en-US" sz="2000" dirty="0"/>
              <a:t> </a:t>
            </a:r>
            <a:r>
              <a:rPr lang="en-US" sz="2000" dirty="0" err="1"/>
              <a:t>recirculent</a:t>
            </a:r>
            <a:r>
              <a:rPr lang="en-US" sz="2000" dirty="0"/>
              <a:t> </a:t>
            </a:r>
            <a:r>
              <a:rPr lang="en-US" sz="2000" dirty="0" err="1"/>
              <a:t>dans</a:t>
            </a:r>
            <a:r>
              <a:rPr lang="en-US" sz="2000" dirty="0"/>
              <a:t> le </a:t>
            </a:r>
            <a:r>
              <a:rPr lang="en-US" sz="2000" b="1" dirty="0"/>
              <a:t>sang</a:t>
            </a:r>
            <a:r>
              <a:rPr lang="en-US" sz="2000" dirty="0"/>
              <a:t> et la </a:t>
            </a:r>
            <a:r>
              <a:rPr lang="en-US" sz="2000" b="1" dirty="0" err="1"/>
              <a:t>lymphe</a:t>
            </a:r>
            <a:r>
              <a:rPr lang="en-US" sz="2000" dirty="0"/>
              <a:t>. </a:t>
            </a:r>
            <a:endParaRPr lang="fr-FR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BFF2368-32EB-420F-9E86-BC2D8C252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052513"/>
            <a:ext cx="8662988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09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4757-A10C-4B6D-BDCF-460EC93B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La </a:t>
            </a:r>
            <a:r>
              <a:rPr lang="en-GB" dirty="0" err="1"/>
              <a:t>réponse</a:t>
            </a:r>
            <a:r>
              <a:rPr lang="en-GB" dirty="0"/>
              <a:t> </a:t>
            </a:r>
            <a:r>
              <a:rPr lang="en-GB" dirty="0" err="1"/>
              <a:t>adaptative</a:t>
            </a:r>
            <a:r>
              <a:rPr lang="en-GB" dirty="0"/>
              <a:t> </a:t>
            </a:r>
            <a:r>
              <a:rPr lang="en-GB" dirty="0" err="1"/>
              <a:t>comporte</a:t>
            </a:r>
            <a:r>
              <a:rPr lang="en-GB" dirty="0"/>
              <a:t> </a:t>
            </a:r>
            <a:r>
              <a:rPr lang="en-GB" dirty="0" err="1"/>
              <a:t>plusieurs</a:t>
            </a:r>
            <a:r>
              <a:rPr lang="en-GB" dirty="0"/>
              <a:t> </a:t>
            </a:r>
            <a:r>
              <a:rPr lang="en-GB" dirty="0" err="1"/>
              <a:t>étapes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A7971F-01A6-439D-8F51-30A5C6218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26464"/>
            <a:ext cx="4169664" cy="525475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H" sz="1600" b="1" dirty="0"/>
              <a:t>Une phase de reconnaissance</a:t>
            </a:r>
            <a:r>
              <a:rPr lang="fr-CH" sz="1600" dirty="0"/>
              <a:t>: détection du pathogène ou d’un élément étranger par les lymphocytes.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1600" b="1" dirty="0"/>
              <a:t>Une phase d’activation</a:t>
            </a:r>
            <a:r>
              <a:rPr lang="fr-CH" sz="1600" dirty="0"/>
              <a:t>, lors de laquelle les lymphocytes spécifiques de l’antigène reçoivent un signal </a:t>
            </a:r>
            <a:r>
              <a:rPr lang="fr-CH" sz="1600" dirty="0" err="1"/>
              <a:t>co</a:t>
            </a:r>
            <a:r>
              <a:rPr lang="fr-CH" sz="1600" dirty="0"/>
              <a:t>-stimulateur qui induit leur prolifération et leur différenciation en cellules effectrices.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1600" b="1" dirty="0"/>
              <a:t>Une phase d’expansion clonale </a:t>
            </a:r>
            <a:r>
              <a:rPr lang="fr-CH" sz="1600" dirty="0"/>
              <a:t>des lymphocytes spécifiques de l’antigène. 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1600" b="1" dirty="0"/>
              <a:t>Une phase effectrice</a:t>
            </a:r>
            <a:r>
              <a:rPr lang="fr-CH" sz="1600" dirty="0"/>
              <a:t>, lors de laquelle les lymphocytes effecteurs migrent au site d’infection.  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1600" b="1" dirty="0"/>
              <a:t>Une phase de</a:t>
            </a:r>
            <a:r>
              <a:rPr lang="fr-CH" sz="1600" dirty="0"/>
              <a:t> </a:t>
            </a:r>
            <a:r>
              <a:rPr lang="fr-CH" sz="1600" b="1" dirty="0"/>
              <a:t>contraction </a:t>
            </a:r>
            <a:r>
              <a:rPr lang="fr-CH" sz="1600" dirty="0"/>
              <a:t>qui suit l’élimination de l’antigène.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1600" b="1" dirty="0"/>
              <a:t>Une phase mémoire</a:t>
            </a:r>
            <a:r>
              <a:rPr lang="fr-CH" sz="1600" dirty="0"/>
              <a:t>, lors de laquelle des lymphocytes spécifiques de l’antigène survivent et persistent à long terme.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1CBDB-B219-4252-8CB6-F1D810309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338" y="886841"/>
            <a:ext cx="6728142" cy="53962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La </a:t>
            </a:r>
            <a:r>
              <a:rPr lang="en-GB" dirty="0" err="1"/>
              <a:t>réponse</a:t>
            </a:r>
            <a:r>
              <a:rPr lang="en-GB" dirty="0"/>
              <a:t> </a:t>
            </a:r>
            <a:r>
              <a:rPr lang="en-GB" dirty="0" err="1"/>
              <a:t>immunitaire</a:t>
            </a:r>
            <a:r>
              <a:rPr lang="en-GB" dirty="0"/>
              <a:t> </a:t>
            </a:r>
            <a:r>
              <a:rPr lang="en-GB" dirty="0" err="1"/>
              <a:t>adaptative</a:t>
            </a:r>
            <a:r>
              <a:rPr lang="en-GB" dirty="0"/>
              <a:t> </a:t>
            </a:r>
            <a:r>
              <a:rPr lang="en-GB" dirty="0" err="1"/>
              <a:t>comprend</a:t>
            </a:r>
            <a:r>
              <a:rPr lang="en-GB" dirty="0"/>
              <a:t>:  </a:t>
            </a:r>
          </a:p>
        </p:txBody>
      </p:sp>
      <p:pic>
        <p:nvPicPr>
          <p:cNvPr id="8" name="Image 1" descr="3722.jpg">
            <a:extLst>
              <a:ext uri="{FF2B5EF4-FFF2-40B4-BE49-F238E27FC236}">
                <a16:creationId xmlns:a16="http://schemas.microsoft.com/office/drawing/2014/main" id="{88762226-9853-4656-ACE3-4D33C831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525077"/>
            <a:ext cx="5097462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00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F1C8B-9677-411D-970C-D5CBBB50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Introduction à l’immunologie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FA72A-D4B8-4423-B3F7-107C3EEF4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316736"/>
            <a:ext cx="8678724" cy="4952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Les </a:t>
            </a:r>
            <a:r>
              <a:rPr lang="en-GB" sz="2000" b="1" dirty="0" err="1"/>
              <a:t>objectifs</a:t>
            </a:r>
            <a:r>
              <a:rPr lang="en-GB" sz="2000" b="1" dirty="0"/>
              <a:t> du module </a:t>
            </a:r>
            <a:r>
              <a:rPr lang="fr-CH" sz="2000" b="1" dirty="0"/>
              <a:t>d’immunologie</a:t>
            </a:r>
            <a:r>
              <a:rPr lang="en-GB" sz="2000" b="1" dirty="0"/>
              <a:t> consistent à: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 </a:t>
            </a:r>
            <a:r>
              <a:rPr lang="en-GB" sz="2000" dirty="0" err="1"/>
              <a:t>comprendre</a:t>
            </a:r>
            <a:r>
              <a:rPr lang="en-GB" sz="2000" dirty="0"/>
              <a:t> la structure et la </a:t>
            </a:r>
            <a:r>
              <a:rPr lang="en-GB" sz="2000" dirty="0" err="1"/>
              <a:t>fonction</a:t>
            </a:r>
            <a:r>
              <a:rPr lang="en-GB" sz="2000" dirty="0"/>
              <a:t> du </a:t>
            </a:r>
            <a:r>
              <a:rPr lang="en-GB" sz="2000" dirty="0" err="1"/>
              <a:t>système</a:t>
            </a:r>
            <a:r>
              <a:rPr lang="en-GB" sz="2000" dirty="0"/>
              <a:t> </a:t>
            </a:r>
            <a:r>
              <a:rPr lang="en-GB" sz="2000" dirty="0" err="1"/>
              <a:t>immunitaire</a:t>
            </a:r>
            <a:r>
              <a:rPr lang="en-GB" sz="2000" dirty="0"/>
              <a:t> (des </a:t>
            </a:r>
            <a:r>
              <a:rPr lang="en-GB" sz="2000" dirty="0" err="1"/>
              <a:t>molécules</a:t>
            </a:r>
            <a:r>
              <a:rPr lang="en-GB" sz="2000" dirty="0"/>
              <a:t> </a:t>
            </a:r>
            <a:r>
              <a:rPr lang="en-GB" sz="2000" dirty="0" err="1"/>
              <a:t>à</a:t>
            </a:r>
            <a:r>
              <a:rPr lang="en-GB" sz="2000" dirty="0"/>
              <a:t> </a:t>
            </a:r>
            <a:r>
              <a:rPr lang="en-GB" sz="2000" dirty="0" err="1"/>
              <a:t>l’organisme</a:t>
            </a:r>
            <a:r>
              <a:rPr lang="en-GB" sz="2000" dirty="0"/>
              <a:t>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donner un </a:t>
            </a:r>
            <a:r>
              <a:rPr lang="en-GB" sz="2000" dirty="0" err="1"/>
              <a:t>aperçu</a:t>
            </a:r>
            <a:r>
              <a:rPr lang="en-GB" sz="2000" dirty="0"/>
              <a:t> sur les </a:t>
            </a:r>
            <a:r>
              <a:rPr lang="en-GB" sz="2000" dirty="0" err="1"/>
              <a:t>défenses</a:t>
            </a:r>
            <a:r>
              <a:rPr lang="en-GB" sz="2000" dirty="0"/>
              <a:t> </a:t>
            </a:r>
            <a:r>
              <a:rPr lang="en-GB" sz="2000" dirty="0" err="1"/>
              <a:t>immunitaires</a:t>
            </a:r>
            <a:r>
              <a:rPr lang="en-GB" sz="2000" dirty="0"/>
              <a:t> </a:t>
            </a:r>
            <a:r>
              <a:rPr lang="en-GB" sz="2000" dirty="0" err="1"/>
              <a:t>innées</a:t>
            </a:r>
            <a:r>
              <a:rPr lang="en-GB" sz="2000" dirty="0"/>
              <a:t> et </a:t>
            </a:r>
            <a:r>
              <a:rPr lang="en-GB" sz="2000" dirty="0" err="1"/>
              <a:t>adaptatives</a:t>
            </a:r>
            <a:endParaRPr lang="en-GB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</a:t>
            </a:r>
            <a:r>
              <a:rPr lang="en-GB" sz="2000" dirty="0" err="1"/>
              <a:t>découvrir</a:t>
            </a:r>
            <a:r>
              <a:rPr lang="en-GB" sz="2000" dirty="0"/>
              <a:t> </a:t>
            </a:r>
            <a:r>
              <a:rPr lang="en-GB" sz="2000" dirty="0" err="1"/>
              <a:t>quelques</a:t>
            </a:r>
            <a:r>
              <a:rPr lang="en-GB" sz="2000" dirty="0"/>
              <a:t> aspects appliqués de </a:t>
            </a:r>
            <a:r>
              <a:rPr lang="en-GB" sz="2000" dirty="0" err="1"/>
              <a:t>l’immunologie</a:t>
            </a:r>
            <a:r>
              <a:rPr lang="en-GB" sz="2000" dirty="0"/>
              <a:t>: transplantation, vaccination, allergies, maladies auto-immunes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 err="1"/>
              <a:t>Bibliographie</a:t>
            </a:r>
            <a:r>
              <a:rPr lang="en-GB" sz="2000" b="1" dirty="0"/>
              <a:t>:</a:t>
            </a:r>
          </a:p>
          <a:p>
            <a:pPr>
              <a:lnSpc>
                <a:spcPct val="115000"/>
              </a:lnSpc>
            </a:pPr>
            <a:r>
              <a:rPr lang="en-GB" sz="2000" dirty="0"/>
              <a:t> </a:t>
            </a:r>
            <a:r>
              <a:rPr lang="fr-CH" sz="2000" dirty="0"/>
              <a:t>Immunologie, par </a:t>
            </a:r>
            <a:r>
              <a:rPr lang="en-GB" altLang="ja-JP" sz="2000" dirty="0"/>
              <a:t>Eric Espinosa et Pascal </a:t>
            </a:r>
            <a:r>
              <a:rPr lang="en-GB" altLang="ja-JP" sz="2000" dirty="0" err="1"/>
              <a:t>Chillet</a:t>
            </a:r>
            <a:r>
              <a:rPr lang="en-GB" altLang="ja-JP" sz="2000" dirty="0"/>
              <a:t>, Edition Ellipses</a:t>
            </a:r>
          </a:p>
          <a:p>
            <a:pPr>
              <a:lnSpc>
                <a:spcPct val="115000"/>
              </a:lnSpc>
            </a:pPr>
            <a:r>
              <a:rPr lang="en-GB" sz="2000" dirty="0"/>
              <a:t> </a:t>
            </a:r>
            <a:r>
              <a:rPr lang="en-GB" sz="2000" dirty="0" err="1"/>
              <a:t>Immunologie</a:t>
            </a:r>
            <a:r>
              <a:rPr lang="en-GB" sz="2000" dirty="0"/>
              <a:t> </a:t>
            </a:r>
            <a:r>
              <a:rPr lang="en-GB" sz="2000" dirty="0" err="1"/>
              <a:t>fondamentale</a:t>
            </a:r>
            <a:r>
              <a:rPr lang="en-GB" sz="2000" dirty="0"/>
              <a:t>, par </a:t>
            </a:r>
            <a:r>
              <a:rPr lang="en-GB" sz="2000" dirty="0" err="1"/>
              <a:t>Abul</a:t>
            </a:r>
            <a:r>
              <a:rPr lang="en-GB" sz="2000" dirty="0"/>
              <a:t> K. Abbas et Andrew </a:t>
            </a:r>
            <a:r>
              <a:rPr lang="en-GB" sz="2000" dirty="0" err="1"/>
              <a:t>Lichtman</a:t>
            </a:r>
            <a:r>
              <a:rPr lang="en-GB" sz="2000" dirty="0"/>
              <a:t>, Edition Elsevier-Masson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28831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5FCE-9CA4-4813-8AD6-075ADD06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639"/>
            <a:ext cx="9144000" cy="1207007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/>
              <a:t>Etape</a:t>
            </a:r>
            <a:r>
              <a:rPr lang="en-US" sz="2800" dirty="0"/>
              <a:t> 1: </a:t>
            </a:r>
            <a:r>
              <a:rPr lang="en-GB" sz="2800" dirty="0" err="1"/>
              <a:t>Présentation</a:t>
            </a:r>
            <a:r>
              <a:rPr lang="en-GB" sz="2800" dirty="0"/>
              <a:t> des </a:t>
            </a:r>
            <a:r>
              <a:rPr lang="en-GB" sz="2800" dirty="0" err="1"/>
              <a:t>antigènes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	    par les cellules </a:t>
            </a:r>
            <a:r>
              <a:rPr lang="en-GB" sz="2800" dirty="0" err="1"/>
              <a:t>dendritiques</a:t>
            </a:r>
            <a:endParaRPr lang="en-GB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69CB3-AEFA-4874-8C4D-E130C464D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50558"/>
            <a:ext cx="4759359" cy="44089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H" sz="1800" dirty="0"/>
              <a:t>L’activation</a:t>
            </a:r>
            <a:r>
              <a:rPr lang="en-US" sz="1800" dirty="0"/>
              <a:t> </a:t>
            </a:r>
            <a:r>
              <a:rPr lang="en-US" sz="1800" dirty="0" err="1"/>
              <a:t>complète</a:t>
            </a:r>
            <a:r>
              <a:rPr lang="en-US" sz="1800" dirty="0"/>
              <a:t> des lymphocytes </a:t>
            </a:r>
            <a:r>
              <a:rPr lang="en-US" sz="1800" dirty="0" err="1"/>
              <a:t>spécifiques</a:t>
            </a:r>
            <a:r>
              <a:rPr lang="en-US" sz="1800" dirty="0"/>
              <a:t> de </a:t>
            </a:r>
            <a:r>
              <a:rPr lang="en-US" sz="1800" dirty="0" err="1"/>
              <a:t>l’antigène</a:t>
            </a:r>
            <a:r>
              <a:rPr lang="en-US" sz="1800" dirty="0"/>
              <a:t> </a:t>
            </a:r>
            <a:r>
              <a:rPr lang="en-US" sz="1800" dirty="0" err="1"/>
              <a:t>requiert</a:t>
            </a:r>
            <a:r>
              <a:rPr lang="en-US" sz="1800" dirty="0"/>
              <a:t> </a:t>
            </a:r>
            <a:r>
              <a:rPr lang="en-US" sz="1800" dirty="0" err="1"/>
              <a:t>deux</a:t>
            </a:r>
            <a:r>
              <a:rPr lang="en-US" sz="1800" dirty="0"/>
              <a:t> </a:t>
            </a:r>
            <a:r>
              <a:rPr lang="en-US" sz="1800" dirty="0" err="1"/>
              <a:t>signaux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b="1" dirty="0"/>
              <a:t>  "signal 1" : </a:t>
            </a:r>
            <a:r>
              <a:rPr lang="en-US" sz="1800" b="1" dirty="0" err="1"/>
              <a:t>l’antigène</a:t>
            </a:r>
            <a:r>
              <a:rPr lang="en-US" sz="1800" b="1" dirty="0"/>
              <a:t> </a:t>
            </a:r>
            <a:r>
              <a:rPr lang="en-US" sz="1800" b="1" dirty="0" err="1"/>
              <a:t>lui-même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  "signal 2" : un signal de </a:t>
            </a:r>
            <a:r>
              <a:rPr lang="en-US" sz="1800" b="1" dirty="0" err="1"/>
              <a:t>l’immunitaire</a:t>
            </a:r>
            <a:r>
              <a:rPr lang="en-US" sz="1800" b="1" dirty="0"/>
              <a:t> </a:t>
            </a:r>
            <a:r>
              <a:rPr lang="en-US" sz="1800" b="1" dirty="0" err="1"/>
              <a:t>innée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Ce </a:t>
            </a:r>
            <a:r>
              <a:rPr lang="en-US" sz="1800" dirty="0" err="1"/>
              <a:t>besoin</a:t>
            </a:r>
            <a:r>
              <a:rPr lang="en-US" sz="1800" dirty="0"/>
              <a:t> d’un </a:t>
            </a:r>
            <a:r>
              <a:rPr lang="en-US" sz="1800" dirty="0" err="1"/>
              <a:t>deuxième</a:t>
            </a:r>
            <a:r>
              <a:rPr lang="en-US" sz="1800" dirty="0"/>
              <a:t> signal </a:t>
            </a:r>
            <a:r>
              <a:rPr lang="en-US" sz="1800" dirty="0" err="1"/>
              <a:t>dépendant</a:t>
            </a:r>
            <a:r>
              <a:rPr lang="en-US" sz="1800" dirty="0"/>
              <a:t> de la </a:t>
            </a:r>
            <a:r>
              <a:rPr lang="en-US" sz="1800" dirty="0" err="1"/>
              <a:t>présence</a:t>
            </a:r>
            <a:r>
              <a:rPr lang="en-US" sz="1800" dirty="0"/>
              <a:t> de microbes </a:t>
            </a:r>
            <a:r>
              <a:rPr lang="en-US" sz="1800" dirty="0" err="1"/>
              <a:t>garantit</a:t>
            </a:r>
            <a:r>
              <a:rPr lang="en-US" sz="1800" dirty="0"/>
              <a:t> que les lymphocytes </a:t>
            </a:r>
            <a:r>
              <a:rPr lang="en-US" sz="1800" dirty="0" err="1"/>
              <a:t>répondent</a:t>
            </a:r>
            <a:r>
              <a:rPr lang="en-US" sz="1800" dirty="0"/>
              <a:t> à des agents </a:t>
            </a:r>
            <a:r>
              <a:rPr lang="en-US" sz="1800" dirty="0" err="1"/>
              <a:t>infectieux</a:t>
            </a:r>
            <a:r>
              <a:rPr lang="en-US" sz="1800" dirty="0"/>
              <a:t> et non à des substances non-</a:t>
            </a:r>
            <a:r>
              <a:rPr lang="en-US" sz="1800" dirty="0" err="1"/>
              <a:t>infectieuses</a:t>
            </a:r>
            <a:r>
              <a:rPr lang="en-US" sz="1800" dirty="0"/>
              <a:t> et </a:t>
            </a:r>
            <a:r>
              <a:rPr lang="en-US" sz="1800" dirty="0" err="1"/>
              <a:t>bénignes</a:t>
            </a:r>
            <a:r>
              <a:rPr lang="en-US" sz="1800" dirty="0"/>
              <a:t>. </a:t>
            </a:r>
          </a:p>
          <a:p>
            <a:pPr marL="0" indent="0">
              <a:buNone/>
            </a:pPr>
            <a:r>
              <a:rPr lang="en-GB" sz="1800" b="1" dirty="0"/>
              <a:t>Les cellules </a:t>
            </a:r>
            <a:r>
              <a:rPr lang="en-GB" sz="1800" b="1" dirty="0" err="1"/>
              <a:t>dendritiques</a:t>
            </a:r>
            <a:r>
              <a:rPr lang="en-GB" sz="1800" b="1" dirty="0"/>
              <a:t> </a:t>
            </a:r>
            <a:r>
              <a:rPr lang="en-GB" sz="1800" b="1" dirty="0" err="1"/>
              <a:t>intègrent</a:t>
            </a:r>
            <a:r>
              <a:rPr lang="en-GB" sz="1800" b="1" dirty="0"/>
              <a:t> les </a:t>
            </a:r>
            <a:r>
              <a:rPr lang="en-GB" sz="1800" b="1" dirty="0" err="1"/>
              <a:t>deux</a:t>
            </a:r>
            <a:r>
              <a:rPr lang="en-GB" sz="1800" b="1" dirty="0"/>
              <a:t> </a:t>
            </a:r>
            <a:r>
              <a:rPr lang="en-GB" sz="1800" b="1" dirty="0" err="1"/>
              <a:t>signaux</a:t>
            </a:r>
            <a:r>
              <a:rPr lang="en-GB" sz="1800" b="1" dirty="0"/>
              <a:t> et </a:t>
            </a:r>
            <a:r>
              <a:rPr lang="en-GB" sz="1800" b="1" dirty="0" err="1"/>
              <a:t>présentent</a:t>
            </a:r>
            <a:r>
              <a:rPr lang="en-GB" sz="1800" b="1" dirty="0"/>
              <a:t> les </a:t>
            </a:r>
            <a:r>
              <a:rPr lang="en-GB" sz="1800" b="1" dirty="0" err="1"/>
              <a:t>antigènes</a:t>
            </a:r>
            <a:r>
              <a:rPr lang="en-GB" sz="1800" b="1" dirty="0"/>
              <a:t> aux cellules T.</a:t>
            </a:r>
          </a:p>
          <a:p>
            <a:pPr marL="0" indent="0">
              <a:buNone/>
            </a:pPr>
            <a:endParaRPr lang="en-US" sz="1800" dirty="0">
              <a:ea typeface="MS PGothic" charset="0"/>
              <a:cs typeface="MS PGothic" charset="0"/>
            </a:endParaRPr>
          </a:p>
          <a:p>
            <a:pPr marL="0" indent="0">
              <a:buNone/>
            </a:pPr>
            <a:r>
              <a:rPr lang="en-US" sz="1800" dirty="0" err="1">
                <a:ea typeface="MS PGothic" charset="0"/>
                <a:cs typeface="MS PGothic" charset="0"/>
              </a:rPr>
              <a:t>Conséquence</a:t>
            </a:r>
            <a:r>
              <a:rPr lang="en-US" sz="1800" dirty="0">
                <a:ea typeface="MS PGothic" charset="0"/>
                <a:cs typeface="MS PGothic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ea typeface="MS PGothic" charset="0"/>
                <a:cs typeface="MS PGothic" charset="0"/>
              </a:rPr>
              <a:t>Les </a:t>
            </a:r>
            <a:r>
              <a:rPr lang="en-US" sz="1800" dirty="0" err="1">
                <a:ea typeface="MS PGothic" charset="0"/>
                <a:cs typeface="MS PGothic" charset="0"/>
              </a:rPr>
              <a:t>vaccins</a:t>
            </a:r>
            <a:r>
              <a:rPr lang="en-US" sz="1800" dirty="0">
                <a:ea typeface="MS PGothic" charset="0"/>
                <a:cs typeface="MS PGothic" charset="0"/>
              </a:rPr>
              <a:t> à base </a:t>
            </a:r>
            <a:r>
              <a:rPr lang="en-US" sz="1800" dirty="0" err="1">
                <a:ea typeface="MS PGothic" charset="0"/>
                <a:cs typeface="MS PGothic" charset="0"/>
              </a:rPr>
              <a:t>d’antigène</a:t>
            </a:r>
            <a:r>
              <a:rPr lang="en-US" sz="1800" dirty="0">
                <a:ea typeface="MS PGothic" charset="0"/>
                <a:cs typeface="MS PGothic" charset="0"/>
              </a:rPr>
              <a:t> </a:t>
            </a:r>
            <a:r>
              <a:rPr lang="en-US" sz="1800" dirty="0" err="1">
                <a:ea typeface="MS PGothic" charset="0"/>
                <a:cs typeface="MS PGothic" charset="0"/>
              </a:rPr>
              <a:t>plutôt</a:t>
            </a:r>
            <a:r>
              <a:rPr lang="en-US" sz="1800" dirty="0">
                <a:ea typeface="MS PGothic" charset="0"/>
                <a:cs typeface="MS PGothic" charset="0"/>
              </a:rPr>
              <a:t> que de microbes </a:t>
            </a:r>
            <a:r>
              <a:rPr lang="en-US" sz="1800" dirty="0" err="1">
                <a:ea typeface="MS PGothic" charset="0"/>
                <a:cs typeface="MS PGothic" charset="0"/>
              </a:rPr>
              <a:t>entiers</a:t>
            </a:r>
            <a:r>
              <a:rPr lang="en-US" sz="1800" dirty="0">
                <a:ea typeface="MS PGothic" charset="0"/>
                <a:cs typeface="MS PGothic" charset="0"/>
              </a:rPr>
              <a:t> </a:t>
            </a:r>
            <a:r>
              <a:rPr lang="en-US" sz="1800" dirty="0" err="1">
                <a:ea typeface="MS PGothic" charset="0"/>
                <a:cs typeface="MS PGothic" charset="0"/>
              </a:rPr>
              <a:t>doivent</a:t>
            </a:r>
            <a:r>
              <a:rPr lang="en-US" sz="1800" dirty="0">
                <a:ea typeface="MS PGothic" charset="0"/>
                <a:cs typeface="MS PGothic" charset="0"/>
              </a:rPr>
              <a:t> </a:t>
            </a:r>
            <a:r>
              <a:rPr lang="en-US" sz="1800" dirty="0" err="1">
                <a:ea typeface="MS PGothic" charset="0"/>
                <a:cs typeface="MS PGothic" charset="0"/>
              </a:rPr>
              <a:t>contenir</a:t>
            </a:r>
            <a:r>
              <a:rPr lang="en-US" sz="1800" dirty="0">
                <a:ea typeface="MS PGothic" charset="0"/>
                <a:cs typeface="MS PGothic" charset="0"/>
              </a:rPr>
              <a:t> un </a:t>
            </a:r>
            <a:r>
              <a:rPr lang="en-US" sz="1800" b="1" dirty="0">
                <a:ea typeface="MS PGothic" charset="0"/>
                <a:cs typeface="MS PGothic" charset="0"/>
              </a:rPr>
              <a:t>adjuvant</a:t>
            </a:r>
            <a:r>
              <a:rPr lang="en-US" sz="1800" dirty="0">
                <a:ea typeface="MS PGothic" charset="0"/>
                <a:cs typeface="MS PGothic" charset="0"/>
              </a:rPr>
              <a:t> </a:t>
            </a:r>
            <a:r>
              <a:rPr lang="en-US" sz="1800" dirty="0" err="1">
                <a:ea typeface="MS PGothic" charset="0"/>
                <a:cs typeface="MS PGothic" charset="0"/>
              </a:rPr>
              <a:t>afin</a:t>
            </a:r>
            <a:r>
              <a:rPr lang="en-US" sz="1800" dirty="0">
                <a:ea typeface="MS PGothic" charset="0"/>
                <a:cs typeface="MS PGothic" charset="0"/>
              </a:rPr>
              <a:t> de </a:t>
            </a:r>
            <a:r>
              <a:rPr lang="en-US" sz="1800" dirty="0" err="1">
                <a:ea typeface="MS PGothic" charset="0"/>
                <a:cs typeface="MS PGothic" charset="0"/>
              </a:rPr>
              <a:t>stimuler</a:t>
            </a:r>
            <a:r>
              <a:rPr lang="en-US" sz="1800" dirty="0">
                <a:ea typeface="MS PGothic" charset="0"/>
                <a:cs typeface="MS PGothic" charset="0"/>
              </a:rPr>
              <a:t> </a:t>
            </a:r>
            <a:r>
              <a:rPr lang="en-US" sz="1800" dirty="0" err="1">
                <a:ea typeface="MS PGothic" charset="0"/>
                <a:cs typeface="MS PGothic" charset="0"/>
              </a:rPr>
              <a:t>une</a:t>
            </a:r>
            <a:r>
              <a:rPr lang="en-US" sz="1800" dirty="0">
                <a:ea typeface="MS PGothic" charset="0"/>
                <a:cs typeface="MS PGothic" charset="0"/>
              </a:rPr>
              <a:t> </a:t>
            </a:r>
            <a:r>
              <a:rPr lang="en-US" sz="1800" dirty="0" err="1">
                <a:ea typeface="MS PGothic" charset="0"/>
                <a:cs typeface="MS PGothic" charset="0"/>
              </a:rPr>
              <a:t>réponse</a:t>
            </a:r>
            <a:r>
              <a:rPr lang="en-US" sz="1800" dirty="0">
                <a:ea typeface="MS PGothic" charset="0"/>
                <a:cs typeface="MS PGothic" charset="0"/>
              </a:rPr>
              <a:t> </a:t>
            </a:r>
            <a:r>
              <a:rPr lang="en-US" sz="1800" dirty="0" err="1">
                <a:ea typeface="MS PGothic" charset="0"/>
                <a:cs typeface="MS PGothic" charset="0"/>
              </a:rPr>
              <a:t>immunitaire</a:t>
            </a:r>
            <a:r>
              <a:rPr lang="en-US" sz="1800" dirty="0">
                <a:ea typeface="MS PGothic" charset="0"/>
                <a:cs typeface="MS PGothic" charset="0"/>
              </a:rPr>
              <a:t> </a:t>
            </a:r>
            <a:r>
              <a:rPr lang="en-US" sz="1800" dirty="0" err="1">
                <a:ea typeface="MS PGothic" charset="0"/>
                <a:cs typeface="MS PGothic" charset="0"/>
              </a:rPr>
              <a:t>innée</a:t>
            </a:r>
            <a:r>
              <a:rPr lang="en-US" sz="1800" dirty="0">
                <a:ea typeface="MS PGothic" charset="0"/>
                <a:cs typeface="MS PGothic" charset="0"/>
              </a:rPr>
              <a:t>. 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475DB1-A356-4FBD-A1F1-296A5BE7F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6509" y="5511006"/>
            <a:ext cx="3886200" cy="1296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Deux </a:t>
            </a:r>
            <a:r>
              <a:rPr lang="en-US" sz="1800" dirty="0" err="1"/>
              <a:t>signaux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1. </a:t>
            </a:r>
            <a:r>
              <a:rPr lang="en-US" sz="1800" dirty="0" err="1"/>
              <a:t>Antigènes</a:t>
            </a:r>
            <a:r>
              <a:rPr lang="en-US" sz="1800" dirty="0"/>
              <a:t> (peptides)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TCR  </a:t>
            </a:r>
          </a:p>
          <a:p>
            <a:pPr marL="0" indent="0">
              <a:buNone/>
            </a:pPr>
            <a:r>
              <a:rPr lang="en-US" sz="1800" dirty="0"/>
              <a:t>2. PAMPs/DAMPs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Co-stimulation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Image 1" descr="Dia_25.jpg">
            <a:extLst>
              <a:ext uri="{FF2B5EF4-FFF2-40B4-BE49-F238E27FC236}">
                <a16:creationId xmlns:a16="http://schemas.microsoft.com/office/drawing/2014/main" id="{1A29A803-1930-4DA2-9708-7E4A629AA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2" y="2123281"/>
            <a:ext cx="431323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2">
            <a:extLst>
              <a:ext uri="{FF2B5EF4-FFF2-40B4-BE49-F238E27FC236}">
                <a16:creationId xmlns:a16="http://schemas.microsoft.com/office/drawing/2014/main" id="{9469B064-BBCC-4FA7-B834-F7CB440B7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97" y="653256"/>
            <a:ext cx="719138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C32257-A97A-4CB9-BF52-316BACAA0D34}"/>
              </a:ext>
            </a:extLst>
          </p:cNvPr>
          <p:cNvGrpSpPr/>
          <p:nvPr/>
        </p:nvGrpSpPr>
        <p:grpSpPr>
          <a:xfrm>
            <a:off x="5795997" y="221456"/>
            <a:ext cx="3168650" cy="1901825"/>
            <a:chOff x="5508625" y="549275"/>
            <a:chExt cx="3168650" cy="1901825"/>
          </a:xfrm>
        </p:grpSpPr>
        <p:pic>
          <p:nvPicPr>
            <p:cNvPr id="13" name="Image 1" descr="3722.jpg">
              <a:extLst>
                <a:ext uri="{FF2B5EF4-FFF2-40B4-BE49-F238E27FC236}">
                  <a16:creationId xmlns:a16="http://schemas.microsoft.com/office/drawing/2014/main" id="{07CD3533-F262-45B5-B650-AFD36923B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549275"/>
              <a:ext cx="3168650" cy="190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1ED9F1E9-16CA-4208-97AF-DD3CDF1522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84802" y="981075"/>
              <a:ext cx="246096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4620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B564-E633-4868-9B43-CECFBBD1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Présentation</a:t>
            </a:r>
            <a:r>
              <a:rPr lang="en-GB" dirty="0"/>
              <a:t> </a:t>
            </a:r>
            <a:r>
              <a:rPr lang="en-GB" dirty="0" err="1"/>
              <a:t>d’antigènes</a:t>
            </a:r>
            <a:r>
              <a:rPr lang="en-GB" dirty="0"/>
              <a:t>: le </a:t>
            </a:r>
            <a:r>
              <a:rPr lang="en-GB" dirty="0" err="1"/>
              <a:t>rôle</a:t>
            </a:r>
            <a:r>
              <a:rPr lang="en-GB" dirty="0"/>
              <a:t> des cellules </a:t>
            </a:r>
            <a:r>
              <a:rPr lang="en-GB" dirty="0" err="1"/>
              <a:t>dendritiques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E1250-8510-42C4-B287-B1A45F38E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792" y="1507809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Echantillonage</a:t>
            </a:r>
            <a:r>
              <a:rPr lang="en-US" sz="2000" b="1" dirty="0"/>
              <a:t> des </a:t>
            </a:r>
            <a:r>
              <a:rPr lang="en-US" sz="2000" b="1" dirty="0" err="1"/>
              <a:t>antigènes</a:t>
            </a:r>
            <a:r>
              <a:rPr lang="en-US" sz="2000" b="1" dirty="0"/>
              <a:t> </a:t>
            </a:r>
            <a:r>
              <a:rPr lang="en-US" sz="2000" dirty="0"/>
              <a:t>par les cellules </a:t>
            </a:r>
            <a:r>
              <a:rPr lang="en-US" sz="2000" dirty="0" err="1"/>
              <a:t>dendritiques</a:t>
            </a:r>
            <a:r>
              <a:rPr lang="en-US" sz="2000" dirty="0"/>
              <a:t> (DCs) migrant du tissue </a:t>
            </a:r>
            <a:r>
              <a:rPr lang="en-US" sz="2000" dirty="0" err="1"/>
              <a:t>infecté</a:t>
            </a:r>
            <a:r>
              <a:rPr lang="en-US" sz="2000" dirty="0"/>
              <a:t> </a:t>
            </a:r>
            <a:r>
              <a:rPr lang="en-US" sz="2000" dirty="0" err="1"/>
              <a:t>vers</a:t>
            </a:r>
            <a:r>
              <a:rPr lang="en-US" sz="2000" dirty="0"/>
              <a:t> les ganglions </a:t>
            </a:r>
            <a:r>
              <a:rPr lang="en-US" sz="2000" dirty="0" err="1"/>
              <a:t>lymphatiques</a:t>
            </a:r>
            <a:r>
              <a:rPr lang="en-US" sz="2000" dirty="0"/>
              <a:t> et la rate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Reconnaissance de </a:t>
            </a:r>
            <a:r>
              <a:rPr lang="en-US" sz="2000" b="1" dirty="0" err="1"/>
              <a:t>l’antigène</a:t>
            </a:r>
            <a:r>
              <a:rPr lang="en-US" sz="2000" b="1" dirty="0"/>
              <a:t> et activation</a:t>
            </a:r>
            <a:r>
              <a:rPr lang="en-US" sz="2000" dirty="0"/>
              <a:t>: interaction entre DCs et cellules 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Elimination de </a:t>
            </a:r>
            <a:r>
              <a:rPr lang="en-US" sz="2000" b="1" dirty="0" err="1"/>
              <a:t>l’antigène</a:t>
            </a:r>
            <a:r>
              <a:rPr lang="en-US" sz="2000" dirty="0"/>
              <a:t>: migration des cellules T </a:t>
            </a:r>
            <a:r>
              <a:rPr lang="en-US" sz="2000" dirty="0" err="1"/>
              <a:t>activées</a:t>
            </a:r>
            <a:r>
              <a:rPr lang="en-US" sz="2000" dirty="0"/>
              <a:t> </a:t>
            </a:r>
            <a:r>
              <a:rPr lang="en-US" sz="2000" dirty="0" err="1"/>
              <a:t>vers</a:t>
            </a:r>
            <a:r>
              <a:rPr lang="en-US" sz="2000" dirty="0"/>
              <a:t> le site de </a:t>
            </a:r>
            <a:r>
              <a:rPr lang="en-US" sz="2000" dirty="0" err="1"/>
              <a:t>l’infection</a:t>
            </a:r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2125B6-2ABE-4E7E-8D63-A26AAEB56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42745"/>
            <a:ext cx="38862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3768_MOVIE.mp4">
            <a:hlinkClick r:id="" action="ppaction://media"/>
            <a:extLst>
              <a:ext uri="{FF2B5EF4-FFF2-40B4-BE49-F238E27FC236}">
                <a16:creationId xmlns:a16="http://schemas.microsoft.com/office/drawing/2014/main" id="{17E3654F-3D46-4DDD-AC0C-E9D483942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8992" y="1507809"/>
            <a:ext cx="4894488" cy="47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64A32C-42E0-4F50-AE34-E7CA2C1D9CA2}"/>
              </a:ext>
            </a:extLst>
          </p:cNvPr>
          <p:cNvSpPr/>
          <p:nvPr/>
        </p:nvSpPr>
        <p:spPr>
          <a:xfrm>
            <a:off x="4406125" y="2537053"/>
            <a:ext cx="4039376" cy="4320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83CB65-51B5-4D62-9C5E-CF460BBBB6B9}"/>
              </a:ext>
            </a:extLst>
          </p:cNvPr>
          <p:cNvSpPr/>
          <p:nvPr/>
        </p:nvSpPr>
        <p:spPr>
          <a:xfrm>
            <a:off x="166687" y="2537053"/>
            <a:ext cx="4137870" cy="4320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565AF-211D-42F4-A605-FAAEADCF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err="1"/>
              <a:t>Etape</a:t>
            </a:r>
            <a:r>
              <a:rPr lang="en-GB" dirty="0"/>
              <a:t> 2: Phase </a:t>
            </a:r>
            <a:r>
              <a:rPr lang="en-GB" dirty="0" err="1"/>
              <a:t>d’activation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AB057-F861-445D-9D1B-64573755D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687" y="964406"/>
            <a:ext cx="4549776" cy="16814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La </a:t>
            </a:r>
            <a:r>
              <a:rPr lang="en-GB" sz="2000" dirty="0" err="1"/>
              <a:t>réponse</a:t>
            </a:r>
            <a:r>
              <a:rPr lang="en-GB" sz="2000" dirty="0"/>
              <a:t> </a:t>
            </a:r>
            <a:r>
              <a:rPr lang="en-GB" sz="2000" dirty="0" err="1"/>
              <a:t>immunitaire</a:t>
            </a:r>
            <a:r>
              <a:rPr lang="en-GB" sz="2000" dirty="0"/>
              <a:t> </a:t>
            </a:r>
            <a:r>
              <a:rPr lang="en-GB" sz="2000" dirty="0" err="1"/>
              <a:t>adaptative</a:t>
            </a:r>
            <a:r>
              <a:rPr lang="en-GB" sz="2000" dirty="0"/>
              <a:t> </a:t>
            </a:r>
            <a:r>
              <a:rPr lang="en-GB" sz="2000" dirty="0" err="1"/>
              <a:t>comprend</a:t>
            </a:r>
            <a:r>
              <a:rPr lang="en-GB" sz="2000" dirty="0"/>
              <a:t> </a:t>
            </a:r>
            <a:r>
              <a:rPr lang="en-GB" sz="2000" dirty="0" err="1"/>
              <a:t>une</a:t>
            </a:r>
            <a:r>
              <a:rPr lang="en-GB" sz="2000" dirty="0"/>
              <a:t> </a:t>
            </a:r>
            <a:r>
              <a:rPr lang="en-GB" sz="2000" b="1" dirty="0"/>
              <a:t>phase </a:t>
            </a:r>
            <a:r>
              <a:rPr lang="en-GB" sz="2000" b="1" dirty="0" err="1"/>
              <a:t>d’activation</a:t>
            </a:r>
            <a:r>
              <a:rPr lang="en-GB" sz="2000" dirty="0"/>
              <a:t>,</a:t>
            </a:r>
            <a:r>
              <a:rPr lang="fr-CH" sz="2000" b="1" dirty="0"/>
              <a:t> </a:t>
            </a:r>
            <a:r>
              <a:rPr lang="fr-CH" sz="2000" dirty="0"/>
              <a:t>lors de laquelle les lymphocytes spécifiques de l’antigène reçoivent un signal </a:t>
            </a:r>
            <a:r>
              <a:rPr lang="fr-CH" sz="2000" dirty="0" err="1"/>
              <a:t>co</a:t>
            </a:r>
            <a:r>
              <a:rPr lang="fr-CH" sz="2000" dirty="0"/>
              <a:t>-stimulateur qui induit leur prolifération et </a:t>
            </a:r>
            <a:r>
              <a:rPr lang="fr-CH" sz="2000"/>
              <a:t>leur différenciation </a:t>
            </a:r>
            <a:r>
              <a:rPr lang="fr-CH" sz="2000" dirty="0"/>
              <a:t>en cellules effectrices.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EFDC11AD-6C14-4BF1-A29E-FCD633298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537053"/>
            <a:ext cx="1092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0" lang="en-US" sz="1800" b="1" dirty="0">
                <a:solidFill>
                  <a:srgbClr val="000000"/>
                </a:solidFill>
                <a:latin typeface="+mj-lt"/>
              </a:rPr>
              <a:t>Activation</a:t>
            </a:r>
          </a:p>
        </p:txBody>
      </p:sp>
      <p:pic>
        <p:nvPicPr>
          <p:cNvPr id="6" name="Image 1" descr="3716.jpg">
            <a:extLst>
              <a:ext uri="{FF2B5EF4-FFF2-40B4-BE49-F238E27FC236}">
                <a16:creationId xmlns:a16="http://schemas.microsoft.com/office/drawing/2014/main" id="{68C4D4B2-0247-4012-83F6-7F8705711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19485"/>
            <a:ext cx="37179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700427F0-62BC-4FB1-ACE1-5FBAD3082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274" y="2537053"/>
            <a:ext cx="4248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/>
            <a:r>
              <a:rPr kumimoji="0" lang="en-GB" b="1" dirty="0" err="1">
                <a:solidFill>
                  <a:srgbClr val="000000"/>
                </a:solidFill>
                <a:latin typeface="+mj-lt"/>
              </a:rPr>
              <a:t>Prolifération</a:t>
            </a:r>
            <a:r>
              <a:rPr kumimoji="0" lang="en-GB" b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GB" b="1" dirty="0">
                <a:solidFill>
                  <a:srgbClr val="000000"/>
                </a:solidFill>
                <a:latin typeface="+mj-lt"/>
              </a:rPr>
              <a:t>expansion </a:t>
            </a:r>
            <a:r>
              <a:rPr lang="en-GB" b="1" dirty="0" err="1">
                <a:solidFill>
                  <a:srgbClr val="000000"/>
                </a:solidFill>
                <a:latin typeface="+mj-lt"/>
              </a:rPr>
              <a:t>clonale</a:t>
            </a:r>
            <a:r>
              <a:rPr lang="en-GB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dirty="0">
                <a:solidFill>
                  <a:srgbClr val="000000"/>
                </a:solidFill>
                <a:latin typeface="+mj-lt"/>
              </a:rPr>
              <a:t>des lymphocytes spécifiques de l’antigène </a:t>
            </a:r>
            <a:endParaRPr kumimoji="0" lang="en-GB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Image 1" descr="3731.jpg">
            <a:extLst>
              <a:ext uri="{FF2B5EF4-FFF2-40B4-BE49-F238E27FC236}">
                <a16:creationId xmlns:a16="http://schemas.microsoft.com/office/drawing/2014/main" id="{D27CF78A-F67E-4199-84AE-A41285AB7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2"/>
          <a:stretch/>
        </p:blipFill>
        <p:spPr bwMode="auto">
          <a:xfrm>
            <a:off x="4487897" y="3150548"/>
            <a:ext cx="3860800" cy="370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851C2FD-9382-4E27-87FB-1926A21848CA}"/>
              </a:ext>
            </a:extLst>
          </p:cNvPr>
          <p:cNvGrpSpPr/>
          <p:nvPr/>
        </p:nvGrpSpPr>
        <p:grpSpPr>
          <a:xfrm>
            <a:off x="5795997" y="221456"/>
            <a:ext cx="3168650" cy="1901825"/>
            <a:chOff x="5508625" y="549275"/>
            <a:chExt cx="3168650" cy="1901825"/>
          </a:xfrm>
        </p:grpSpPr>
        <p:pic>
          <p:nvPicPr>
            <p:cNvPr id="12" name="Image 1" descr="3722.jpg">
              <a:extLst>
                <a:ext uri="{FF2B5EF4-FFF2-40B4-BE49-F238E27FC236}">
                  <a16:creationId xmlns:a16="http://schemas.microsoft.com/office/drawing/2014/main" id="{52FA7A3F-2620-4E64-B8ED-52DDC95F3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549275"/>
              <a:ext cx="3168650" cy="190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3B1EBD9A-222B-4EE8-BAF8-E0BD75861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0425" y="981075"/>
              <a:ext cx="719138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537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8575-AE94-409D-9C75-5823F092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err="1"/>
              <a:t>Etape</a:t>
            </a:r>
            <a:r>
              <a:rPr lang="en-GB" dirty="0"/>
              <a:t> 3: Phase </a:t>
            </a:r>
            <a:r>
              <a:rPr lang="en-GB" dirty="0" err="1"/>
              <a:t>effectrice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6AB06-FE4A-4FD1-82C5-DEC907869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7" y="901699"/>
            <a:ext cx="5616609" cy="4310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La </a:t>
            </a:r>
            <a:r>
              <a:rPr lang="en-GB" sz="2000" dirty="0" err="1"/>
              <a:t>réponse</a:t>
            </a:r>
            <a:r>
              <a:rPr lang="en-GB" sz="2000" dirty="0"/>
              <a:t> </a:t>
            </a:r>
            <a:r>
              <a:rPr lang="en-GB" sz="2000" dirty="0" err="1"/>
              <a:t>immunitaire</a:t>
            </a:r>
            <a:r>
              <a:rPr lang="en-GB" sz="2000" dirty="0"/>
              <a:t> </a:t>
            </a:r>
            <a:r>
              <a:rPr lang="en-GB" sz="2000" dirty="0" err="1"/>
              <a:t>adaptative</a:t>
            </a:r>
            <a:r>
              <a:rPr lang="en-GB" sz="2000" dirty="0"/>
              <a:t> </a:t>
            </a:r>
            <a:r>
              <a:rPr lang="en-GB" sz="2000" dirty="0" err="1"/>
              <a:t>comprend</a:t>
            </a:r>
            <a:r>
              <a:rPr lang="en-GB" sz="2000" dirty="0"/>
              <a:t> </a:t>
            </a:r>
            <a:r>
              <a:rPr lang="en-GB" sz="2000" dirty="0" err="1"/>
              <a:t>une</a:t>
            </a:r>
            <a:r>
              <a:rPr lang="en-GB" sz="2000" dirty="0"/>
              <a:t> </a:t>
            </a:r>
            <a:r>
              <a:rPr lang="fr-FR" sz="2000" b="1" dirty="0"/>
              <a:t>phase effectrice</a:t>
            </a:r>
            <a:r>
              <a:rPr lang="fr-FR" sz="2000" dirty="0"/>
              <a:t>, lors de laquelle les lymphocytes effecteurs sont distribués aux sites d’entrée de l’antigène. </a:t>
            </a:r>
            <a:endParaRPr lang="en-GB" sz="2000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70A2DA33-9003-4702-8236-8F99BD1F74F1}"/>
              </a:ext>
            </a:extLst>
          </p:cNvPr>
          <p:cNvGrpSpPr>
            <a:grpSpLocks/>
          </p:cNvGrpSpPr>
          <p:nvPr/>
        </p:nvGrpSpPr>
        <p:grpSpPr bwMode="auto">
          <a:xfrm>
            <a:off x="4475163" y="3213100"/>
            <a:ext cx="4027487" cy="2390775"/>
            <a:chOff x="3172" y="2024"/>
            <a:chExt cx="2854" cy="1506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9C945306-B905-46A0-A8D3-D1BFDFDAC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" y="2024"/>
              <a:ext cx="2106" cy="1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15">
              <a:extLst>
                <a:ext uri="{FF2B5EF4-FFF2-40B4-BE49-F238E27FC236}">
                  <a16:creationId xmlns:a16="http://schemas.microsoft.com/office/drawing/2014/main" id="{A3A53990-E7DB-42B4-9868-E6FA69458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2" y="2750"/>
              <a:ext cx="6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Image 5" descr="3718.jpg">
            <a:extLst>
              <a:ext uri="{FF2B5EF4-FFF2-40B4-BE49-F238E27FC236}">
                <a16:creationId xmlns:a16="http://schemas.microsoft.com/office/drawing/2014/main" id="{10E92171-EF84-4D43-9FA1-CECE62A9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4176712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" descr="3722.jpg">
            <a:extLst>
              <a:ext uri="{FF2B5EF4-FFF2-40B4-BE49-F238E27FC236}">
                <a16:creationId xmlns:a16="http://schemas.microsoft.com/office/drawing/2014/main" id="{9B559FFF-5486-4A78-BECF-283B4EA36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97" y="221456"/>
            <a:ext cx="31686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id="{ED25D262-3E50-446A-97B3-C4A562EDE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4240" y="622300"/>
            <a:ext cx="792163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70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2462-7BAC-4C81-9256-9A68C395BF1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Conclusion 1B: D</a:t>
            </a:r>
            <a:r>
              <a:rPr lang="en-US" sz="3600" b="1" dirty="0" err="1">
                <a:solidFill>
                  <a:schemeClr val="bg1"/>
                </a:solidFill>
              </a:rPr>
              <a:t>ifférentes</a:t>
            </a:r>
            <a:r>
              <a:rPr lang="en-US" sz="3600" b="1" dirty="0">
                <a:solidFill>
                  <a:schemeClr val="bg1"/>
                </a:solidFill>
              </a:rPr>
              <a:t> classes de lymphocytes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4A614-A375-4E40-A174-CC976D443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834" y="1010430"/>
            <a:ext cx="8967166" cy="829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Les </a:t>
            </a:r>
            <a:r>
              <a:rPr lang="en-US" sz="2000" dirty="0" err="1"/>
              <a:t>différentes</a:t>
            </a:r>
            <a:r>
              <a:rPr lang="en-US" sz="2000" dirty="0"/>
              <a:t> classes de lymphocytes </a:t>
            </a:r>
            <a:r>
              <a:rPr lang="en-US" sz="2000" dirty="0" err="1"/>
              <a:t>reconnaissent</a:t>
            </a:r>
            <a:r>
              <a:rPr lang="en-US" sz="2000" dirty="0"/>
              <a:t> des types </a:t>
            </a:r>
            <a:r>
              <a:rPr lang="en-US" sz="2000" dirty="0" err="1"/>
              <a:t>d’antigène</a:t>
            </a:r>
            <a:r>
              <a:rPr lang="en-US" sz="2000" dirty="0"/>
              <a:t> </a:t>
            </a:r>
            <a:r>
              <a:rPr lang="en-US" sz="2000" dirty="0" err="1"/>
              <a:t>distincts</a:t>
            </a:r>
            <a:r>
              <a:rPr lang="en-US" sz="2000" dirty="0"/>
              <a:t> et se </a:t>
            </a:r>
            <a:r>
              <a:rPr lang="en-US" sz="2000" dirty="0" err="1"/>
              <a:t>différencient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cellules </a:t>
            </a:r>
            <a:r>
              <a:rPr lang="en-US" sz="2000" dirty="0" err="1"/>
              <a:t>effectrices</a:t>
            </a:r>
            <a:r>
              <a:rPr lang="en-US" sz="2000" dirty="0"/>
              <a:t> </a:t>
            </a:r>
            <a:r>
              <a:rPr lang="en-US" sz="2000" dirty="0" err="1"/>
              <a:t>dont</a:t>
            </a:r>
            <a:r>
              <a:rPr lang="en-US" sz="2000" dirty="0"/>
              <a:t> la </a:t>
            </a:r>
            <a:r>
              <a:rPr lang="en-US" sz="2000" dirty="0" err="1"/>
              <a:t>fonction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d’éliminer</a:t>
            </a:r>
            <a:r>
              <a:rPr lang="en-US" sz="2000" dirty="0"/>
              <a:t> </a:t>
            </a:r>
            <a:r>
              <a:rPr lang="en-US" sz="2000" dirty="0" err="1"/>
              <a:t>l’antigène</a:t>
            </a:r>
            <a:r>
              <a:rPr lang="en-US" sz="2000" dirty="0"/>
              <a:t>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38601-5982-42FA-AC7C-5955043BE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834" y="1673226"/>
            <a:ext cx="3947905" cy="501926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endParaRPr lang="en-US" sz="2000" b="1" dirty="0"/>
          </a:p>
          <a:p>
            <a:r>
              <a:rPr lang="fr-CH" sz="2000" b="1" dirty="0"/>
              <a:t>Les lymphocytes B </a:t>
            </a:r>
            <a:r>
              <a:rPr lang="fr-CH" sz="2000" dirty="0"/>
              <a:t>reconnaissent des antigènes solubles ou à la  surface cellulaire et se différencient en cellules sécrétrices d’anticorps. </a:t>
            </a:r>
          </a:p>
          <a:p>
            <a:r>
              <a:rPr lang="fr-CH" sz="2000" b="1" dirty="0"/>
              <a:t>Les lymphocytes T Helper </a:t>
            </a:r>
            <a:r>
              <a:rPr lang="fr-CH" sz="2000" dirty="0"/>
              <a:t>reconnaissent des antigènes à la surface de cellules présentatrices d’antigènes et sécrètent des cytokines capables de stimuler différents mécanismes immunitaires et inflammatoires.</a:t>
            </a:r>
          </a:p>
          <a:p>
            <a:r>
              <a:rPr lang="fr-CH" sz="2000" b="1" dirty="0"/>
              <a:t>Les lymphocytes T cytotoxiques (cytolytiques) </a:t>
            </a:r>
            <a:r>
              <a:rPr lang="fr-CH" sz="2000" dirty="0"/>
              <a:t>reconnaissent des antigènes exposés par des cellules infectées et tuent ces cellules.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Image 1" descr="mooc_1_dia2.jpg">
            <a:extLst>
              <a:ext uri="{FF2B5EF4-FFF2-40B4-BE49-F238E27FC236}">
                <a16:creationId xmlns:a16="http://schemas.microsoft.com/office/drawing/2014/main" id="{33CF7855-2DF9-4896-8726-2B03FD86C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39" y="1673225"/>
            <a:ext cx="5019261" cy="50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46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4AD9AC-C158-4C28-B9B0-152FB670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Aperçu</a:t>
            </a:r>
            <a:r>
              <a:rPr lang="en-US" dirty="0"/>
              <a:t> de la </a:t>
            </a:r>
            <a:r>
              <a:rPr lang="en-US" dirty="0" err="1"/>
              <a:t>réponse</a:t>
            </a:r>
            <a:r>
              <a:rPr lang="en-US" dirty="0"/>
              <a:t> </a:t>
            </a:r>
            <a:r>
              <a:rPr lang="en-US" dirty="0" err="1"/>
              <a:t>immunitaire</a:t>
            </a:r>
            <a:r>
              <a:rPr lang="en-US" dirty="0"/>
              <a:t> </a:t>
            </a:r>
            <a:r>
              <a:rPr lang="en-US" dirty="0" err="1"/>
              <a:t>acquise</a:t>
            </a:r>
            <a:endParaRPr lang="en-GB" dirty="0"/>
          </a:p>
        </p:txBody>
      </p:sp>
      <p:pic>
        <p:nvPicPr>
          <p:cNvPr id="5" name="Image 2" descr="mooc_1_dia3.jpg">
            <a:extLst>
              <a:ext uri="{FF2B5EF4-FFF2-40B4-BE49-F238E27FC236}">
                <a16:creationId xmlns:a16="http://schemas.microsoft.com/office/drawing/2014/main" id="{AF2568D3-9A95-4C01-ACB6-3C7B473C0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"/>
          <a:stretch/>
        </p:blipFill>
        <p:spPr>
          <a:xfrm>
            <a:off x="1946928" y="786347"/>
            <a:ext cx="5250144" cy="603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45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7C87-2571-4D06-AACD-B12D6782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139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1. Le </a:t>
            </a:r>
            <a:r>
              <a:rPr lang="en-US" sz="3600" dirty="0" err="1"/>
              <a:t>rôle</a:t>
            </a:r>
            <a:r>
              <a:rPr lang="en-US" sz="3600" dirty="0"/>
              <a:t> central des cellules T Helper </a:t>
            </a:r>
            <a:r>
              <a:rPr lang="en-US" sz="3600" dirty="0" err="1"/>
              <a:t>dans</a:t>
            </a:r>
            <a:r>
              <a:rPr lang="en-US" sz="3600" dirty="0"/>
              <a:t> la </a:t>
            </a:r>
            <a:r>
              <a:rPr lang="en-US" sz="3600" dirty="0" err="1"/>
              <a:t>réponse</a:t>
            </a:r>
            <a:r>
              <a:rPr lang="en-US" sz="3600" dirty="0"/>
              <a:t> </a:t>
            </a:r>
            <a:r>
              <a:rPr lang="en-US" sz="3600" dirty="0" err="1"/>
              <a:t>immunitaire</a:t>
            </a:r>
            <a:r>
              <a:rPr lang="en-US" sz="3600" dirty="0"/>
              <a:t> </a:t>
            </a:r>
            <a:r>
              <a:rPr lang="en-US" sz="3600" dirty="0" err="1"/>
              <a:t>humorale</a:t>
            </a:r>
            <a:r>
              <a:rPr lang="en-US" sz="3600" dirty="0"/>
              <a:t> et </a:t>
            </a:r>
            <a:r>
              <a:rPr lang="en-US" sz="3600" dirty="0" err="1"/>
              <a:t>cellulaire</a:t>
            </a:r>
            <a:endParaRPr lang="en-GB" sz="3600" dirty="0"/>
          </a:p>
        </p:txBody>
      </p:sp>
      <p:pic>
        <p:nvPicPr>
          <p:cNvPr id="4" name="Image 3" descr="Dia_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6" y="1479574"/>
            <a:ext cx="7650752" cy="47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0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14D8F-79AE-41AF-97C1-F4AC578B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6000" rIns="36000">
            <a:normAutofit fontScale="90000"/>
          </a:bodyPr>
          <a:lstStyle/>
          <a:p>
            <a:r>
              <a:rPr lang="en-GB" dirty="0"/>
              <a:t>2. </a:t>
            </a:r>
            <a:r>
              <a:rPr lang="en-US" dirty="0"/>
              <a:t>Cellules T </a:t>
            </a:r>
            <a:r>
              <a:rPr lang="en-US" dirty="0" err="1"/>
              <a:t>cytotoxiques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réponse</a:t>
            </a:r>
            <a:r>
              <a:rPr lang="en-US" dirty="0"/>
              <a:t> aux cellules </a:t>
            </a:r>
            <a:r>
              <a:rPr lang="en-US" dirty="0" err="1"/>
              <a:t>infectées</a:t>
            </a:r>
            <a:endParaRPr lang="en-GB" dirty="0"/>
          </a:p>
        </p:txBody>
      </p:sp>
      <p:pic>
        <p:nvPicPr>
          <p:cNvPr id="3" name="Image 1" descr="Dia_33.jpg">
            <a:extLst>
              <a:ext uri="{FF2B5EF4-FFF2-40B4-BE49-F238E27FC236}">
                <a16:creationId xmlns:a16="http://schemas.microsoft.com/office/drawing/2014/main" id="{9416A6C6-BC63-4E78-B0F9-87AE3794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489825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508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0267-A5D2-4B12-A29D-C2A52E90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3. Activation des cellules </a:t>
            </a:r>
            <a:r>
              <a:rPr lang="en-US" dirty="0"/>
              <a:t>B </a:t>
            </a:r>
            <a:br>
              <a:rPr lang="en-US" dirty="0"/>
            </a:br>
            <a:r>
              <a:rPr lang="en-US" dirty="0" err="1"/>
              <a:t>dans</a:t>
            </a:r>
            <a:r>
              <a:rPr lang="en-US" dirty="0"/>
              <a:t> la </a:t>
            </a:r>
            <a:r>
              <a:rPr lang="en-US" dirty="0" err="1"/>
              <a:t>réponse</a:t>
            </a:r>
            <a:r>
              <a:rPr lang="en-US" dirty="0"/>
              <a:t> </a:t>
            </a:r>
            <a:r>
              <a:rPr lang="en-US" dirty="0" err="1"/>
              <a:t>immunitaire</a:t>
            </a:r>
            <a:r>
              <a:rPr lang="en-US" dirty="0"/>
              <a:t> </a:t>
            </a:r>
            <a:r>
              <a:rPr lang="en-US" dirty="0" err="1"/>
              <a:t>humorale</a:t>
            </a:r>
            <a:endParaRPr lang="en-GB" dirty="0"/>
          </a:p>
        </p:txBody>
      </p:sp>
      <p:pic>
        <p:nvPicPr>
          <p:cNvPr id="3" name="Image 1" descr="Dia_34_b.jpg">
            <a:extLst>
              <a:ext uri="{FF2B5EF4-FFF2-40B4-BE49-F238E27FC236}">
                <a16:creationId xmlns:a16="http://schemas.microsoft.com/office/drawing/2014/main" id="{52F7497B-DA7F-429C-96EA-CEEF5EB07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7" b="8135"/>
          <a:stretch/>
        </p:blipFill>
        <p:spPr bwMode="auto">
          <a:xfrm>
            <a:off x="0" y="876300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794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A778-A944-4981-9972-AC2D0F35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Cellules B: </a:t>
            </a:r>
            <a:r>
              <a:rPr lang="en-GB" dirty="0" err="1"/>
              <a:t>réponse</a:t>
            </a:r>
            <a:r>
              <a:rPr lang="en-GB" dirty="0"/>
              <a:t> </a:t>
            </a:r>
            <a:r>
              <a:rPr lang="en-GB" dirty="0" err="1"/>
              <a:t>primaire</a:t>
            </a:r>
            <a:r>
              <a:rPr lang="en-GB" dirty="0"/>
              <a:t> versus </a:t>
            </a:r>
            <a:r>
              <a:rPr lang="en-GB" dirty="0" err="1"/>
              <a:t>secondaire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CEC86-DAD5-4AAF-8A02-2CD5CE876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8424" y="781536"/>
            <a:ext cx="6878366" cy="10616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Le premier contact avec un </a:t>
            </a:r>
            <a:r>
              <a:rPr lang="en-US" sz="1600" dirty="0" err="1"/>
              <a:t>antigène</a:t>
            </a:r>
            <a:r>
              <a:rPr lang="en-US" sz="1600" dirty="0"/>
              <a:t> active les cellules B </a:t>
            </a:r>
            <a:r>
              <a:rPr lang="en-US" sz="1600" dirty="0" err="1"/>
              <a:t>naïves</a:t>
            </a:r>
            <a:r>
              <a:rPr lang="en-US" sz="1600" dirty="0"/>
              <a:t>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 long </a:t>
            </a:r>
            <a:r>
              <a:rPr lang="en-US" sz="1600" dirty="0" err="1"/>
              <a:t>décalage</a:t>
            </a:r>
            <a:r>
              <a:rPr lang="en-US" sz="1600" dirty="0"/>
              <a:t> (5-10 </a:t>
            </a:r>
            <a:r>
              <a:rPr lang="en-US" sz="1600" dirty="0" err="1"/>
              <a:t>jours</a:t>
            </a:r>
            <a:r>
              <a:rPr lang="en-US" sz="1600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 </a:t>
            </a:r>
            <a:r>
              <a:rPr lang="en-US" sz="1600" dirty="0" err="1"/>
              <a:t>faible</a:t>
            </a:r>
            <a:r>
              <a:rPr lang="en-US" sz="1600" dirty="0"/>
              <a:t> amplitude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 IgM &gt; IgG (</a:t>
            </a:r>
            <a:r>
              <a:rPr lang="en-US" sz="1600" dirty="0" err="1"/>
              <a:t>faible</a:t>
            </a:r>
            <a:r>
              <a:rPr lang="en-US" sz="1600" dirty="0"/>
              <a:t> </a:t>
            </a:r>
            <a:r>
              <a:rPr lang="en-US" sz="1600" dirty="0" err="1"/>
              <a:t>affinité</a:t>
            </a:r>
            <a:r>
              <a:rPr lang="en-US" sz="1600" dirty="0"/>
              <a:t>)</a:t>
            </a:r>
            <a:endParaRPr lang="en-GB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1A935E-FBC4-48E0-AD59-4411810A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24" y="5813490"/>
            <a:ext cx="6878366" cy="10163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Le </a:t>
            </a:r>
            <a:r>
              <a:rPr lang="en-US" sz="1600" dirty="0" err="1"/>
              <a:t>deuxième</a:t>
            </a:r>
            <a:r>
              <a:rPr lang="en-US" sz="1600" dirty="0"/>
              <a:t> contact avec un </a:t>
            </a:r>
            <a:r>
              <a:rPr lang="en-US" sz="1600" dirty="0" err="1"/>
              <a:t>antigène</a:t>
            </a:r>
            <a:r>
              <a:rPr lang="en-US" sz="1600" dirty="0"/>
              <a:t> active les cellules B de </a:t>
            </a:r>
            <a:r>
              <a:rPr lang="en-US" sz="1600" dirty="0" err="1"/>
              <a:t>mémoire</a:t>
            </a:r>
            <a:r>
              <a:rPr lang="en-US" sz="1600" dirty="0"/>
              <a:t>.</a:t>
            </a:r>
          </a:p>
          <a:p>
            <a:pPr lvl="1">
              <a:spcBef>
                <a:spcPts val="0"/>
              </a:spcBef>
            </a:pPr>
            <a:r>
              <a:rPr lang="en-US" sz="1600" dirty="0" err="1"/>
              <a:t>faible</a:t>
            </a:r>
            <a:r>
              <a:rPr lang="en-US" sz="1600" dirty="0"/>
              <a:t> </a:t>
            </a:r>
            <a:r>
              <a:rPr lang="en-US" sz="1600" dirty="0" err="1"/>
              <a:t>décalage</a:t>
            </a:r>
            <a:r>
              <a:rPr lang="en-US" sz="1600" dirty="0"/>
              <a:t> (1-3 </a:t>
            </a:r>
            <a:r>
              <a:rPr lang="en-US" sz="1600" dirty="0" err="1"/>
              <a:t>jours</a:t>
            </a:r>
            <a:r>
              <a:rPr lang="en-US" sz="1600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amplitude plus </a:t>
            </a:r>
            <a:r>
              <a:rPr lang="en-US" sz="1600" dirty="0" err="1"/>
              <a:t>élevée</a:t>
            </a:r>
            <a:endParaRPr lang="en-US" sz="1600" dirty="0"/>
          </a:p>
          <a:p>
            <a:pPr lvl="1">
              <a:spcBef>
                <a:spcPts val="0"/>
              </a:spcBef>
            </a:pPr>
            <a:r>
              <a:rPr lang="en-US" sz="1600" dirty="0"/>
              <a:t>IgG &gt; IgM (haute </a:t>
            </a:r>
            <a:r>
              <a:rPr lang="en-US" sz="1600" dirty="0" err="1"/>
              <a:t>affinité</a:t>
            </a:r>
            <a:r>
              <a:rPr lang="en-US" sz="1600" dirty="0"/>
              <a:t>)</a:t>
            </a:r>
            <a:endParaRPr lang="en-GB" sz="1600" dirty="0"/>
          </a:p>
        </p:txBody>
      </p:sp>
      <p:sp>
        <p:nvSpPr>
          <p:cNvPr id="6" name="Text Box 44">
            <a:extLst>
              <a:ext uri="{FF2B5EF4-FFF2-40B4-BE49-F238E27FC236}">
                <a16:creationId xmlns:a16="http://schemas.microsoft.com/office/drawing/2014/main" id="{DE585A53-88CB-4684-8C4C-ADFADB12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3489"/>
            <a:ext cx="1272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600" i="1" dirty="0" err="1">
                <a:ea typeface="MS PGothic" charset="0"/>
                <a:cs typeface="MS PGothic" charset="0"/>
              </a:rPr>
              <a:t>Réponse</a:t>
            </a:r>
            <a:r>
              <a:rPr lang="en-US" sz="1600" i="1" dirty="0">
                <a:ea typeface="MS PGothic" charset="0"/>
                <a:cs typeface="MS PGothic" charset="0"/>
              </a:rPr>
              <a:t> </a:t>
            </a:r>
            <a:r>
              <a:rPr lang="en-US" sz="1600" i="1" dirty="0" err="1">
                <a:ea typeface="MS PGothic" charset="0"/>
                <a:cs typeface="MS PGothic" charset="0"/>
              </a:rPr>
              <a:t>anticorps</a:t>
            </a:r>
            <a:r>
              <a:rPr lang="en-US" sz="1600" i="1" dirty="0">
                <a:ea typeface="MS PGothic" charset="0"/>
                <a:cs typeface="MS PGothic" charset="0"/>
              </a:rPr>
              <a:t> </a:t>
            </a:r>
            <a:r>
              <a:rPr lang="en-US" sz="1600" i="1" dirty="0" err="1">
                <a:ea typeface="MS PGothic" charset="0"/>
                <a:cs typeface="MS PGothic" charset="0"/>
              </a:rPr>
              <a:t>secondaire</a:t>
            </a:r>
            <a:endParaRPr lang="en-US" sz="1600" i="1" dirty="0">
              <a:ea typeface="MS PGothic" charset="0"/>
              <a:cs typeface="MS PGothic" charset="0"/>
            </a:endParaRPr>
          </a:p>
        </p:txBody>
      </p:sp>
      <p:sp>
        <p:nvSpPr>
          <p:cNvPr id="7" name="Text Box 46">
            <a:extLst>
              <a:ext uri="{FF2B5EF4-FFF2-40B4-BE49-F238E27FC236}">
                <a16:creationId xmlns:a16="http://schemas.microsoft.com/office/drawing/2014/main" id="{0876B1D6-E8F1-4C44-AC97-F6BAEA91D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81535"/>
            <a:ext cx="11205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US" sz="1600" i="1" dirty="0" err="1">
                <a:ea typeface="MS PGothic" charset="0"/>
                <a:cs typeface="MS PGothic" charset="0"/>
              </a:rPr>
              <a:t>Réponse</a:t>
            </a:r>
            <a:r>
              <a:rPr lang="en-US" sz="1600" i="1" dirty="0">
                <a:ea typeface="MS PGothic" charset="0"/>
                <a:cs typeface="MS PGothic" charset="0"/>
              </a:rPr>
              <a:t> </a:t>
            </a:r>
            <a:r>
              <a:rPr lang="en-US" sz="1600" i="1" dirty="0" err="1">
                <a:ea typeface="MS PGothic" charset="0"/>
                <a:cs typeface="MS PGothic" charset="0"/>
              </a:rPr>
              <a:t>anticorps</a:t>
            </a:r>
            <a:r>
              <a:rPr lang="en-US" sz="1600" i="1" dirty="0">
                <a:ea typeface="MS PGothic" charset="0"/>
                <a:cs typeface="MS PGothic" charset="0"/>
              </a:rPr>
              <a:t> </a:t>
            </a:r>
            <a:r>
              <a:rPr lang="en-US" sz="1600" i="1" dirty="0" err="1">
                <a:ea typeface="MS PGothic" charset="0"/>
                <a:cs typeface="MS PGothic" charset="0"/>
              </a:rPr>
              <a:t>primaire</a:t>
            </a:r>
            <a:endParaRPr lang="en-US" sz="1600" i="1" dirty="0">
              <a:ea typeface="MS PGothic" charset="0"/>
              <a:cs typeface="MS PGothic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15C6C8-59B9-4061-ACE4-A848C6CDF6F7}"/>
              </a:ext>
            </a:extLst>
          </p:cNvPr>
          <p:cNvGrpSpPr/>
          <p:nvPr/>
        </p:nvGrpSpPr>
        <p:grpSpPr>
          <a:xfrm>
            <a:off x="1792522" y="1873314"/>
            <a:ext cx="6156325" cy="3940175"/>
            <a:chOff x="2432177" y="1846832"/>
            <a:chExt cx="6156325" cy="3940175"/>
          </a:xfrm>
        </p:grpSpPr>
        <p:pic>
          <p:nvPicPr>
            <p:cNvPr id="8" name="Image 1" descr="3807.jpg">
              <a:extLst>
                <a:ext uri="{FF2B5EF4-FFF2-40B4-BE49-F238E27FC236}">
                  <a16:creationId xmlns:a16="http://schemas.microsoft.com/office/drawing/2014/main" id="{28B39F7B-C902-42E5-9273-4E5830FD4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177" y="1846832"/>
              <a:ext cx="6156325" cy="394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64">
              <a:extLst>
                <a:ext uri="{FF2B5EF4-FFF2-40B4-BE49-F238E27FC236}">
                  <a16:creationId xmlns:a16="http://schemas.microsoft.com/office/drawing/2014/main" id="{631805FF-0D00-47A8-94DC-72498AC29F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1102" y="3469257"/>
              <a:ext cx="4260850" cy="1798637"/>
              <a:chOff x="1537" y="2221"/>
              <a:chExt cx="3019" cy="1133"/>
            </a:xfrm>
          </p:grpSpPr>
          <p:grpSp>
            <p:nvGrpSpPr>
              <p:cNvPr id="10" name="Group 8">
                <a:extLst>
                  <a:ext uri="{FF2B5EF4-FFF2-40B4-BE49-F238E27FC236}">
                    <a16:creationId xmlns:a16="http://schemas.microsoft.com/office/drawing/2014/main" id="{3E5023FD-5CA0-45E4-B005-FC4307F4E5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9" y="2887"/>
                <a:ext cx="416" cy="467"/>
                <a:chOff x="3341" y="2737"/>
                <a:chExt cx="474" cy="569"/>
              </a:xfrm>
            </p:grpSpPr>
            <p:pic>
              <p:nvPicPr>
                <p:cNvPr id="59" name="Picture 9" descr="Memory B cells with Ig">
                  <a:extLst>
                    <a:ext uri="{FF2B5EF4-FFF2-40B4-BE49-F238E27FC236}">
                      <a16:creationId xmlns:a16="http://schemas.microsoft.com/office/drawing/2014/main" id="{851CBC57-C984-41CF-A29D-39F174E591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1" y="2878"/>
                  <a:ext cx="474" cy="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" name="Text Box 10">
                  <a:extLst>
                    <a:ext uri="{FF2B5EF4-FFF2-40B4-BE49-F238E27FC236}">
                      <a16:creationId xmlns:a16="http://schemas.microsoft.com/office/drawing/2014/main" id="{4DE0643A-F349-452B-A753-6B9EC78A43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9" y="2737"/>
                  <a:ext cx="316" cy="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pPr eaLnBrk="1" hangingPunct="1"/>
                  <a:r>
                    <a:rPr lang="fr-CH" sz="1000">
                      <a:ea typeface="MS PGothic" charset="0"/>
                      <a:cs typeface="MS PGothic" charset="0"/>
                    </a:rPr>
                    <a:t>IgG</a:t>
                  </a:r>
                  <a:endParaRPr lang="fr-FR" sz="1000"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1">
                <a:extLst>
                  <a:ext uri="{FF2B5EF4-FFF2-40B4-BE49-F238E27FC236}">
                    <a16:creationId xmlns:a16="http://schemas.microsoft.com/office/drawing/2014/main" id="{3B888513-C0FF-4A43-AF5A-5C118A7C6B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7" y="2941"/>
                <a:ext cx="337" cy="368"/>
                <a:chOff x="1280" y="2861"/>
                <a:chExt cx="385" cy="448"/>
              </a:xfrm>
            </p:grpSpPr>
            <p:pic>
              <p:nvPicPr>
                <p:cNvPr id="57" name="Picture 12" descr="B cells with Ig">
                  <a:extLst>
                    <a:ext uri="{FF2B5EF4-FFF2-40B4-BE49-F238E27FC236}">
                      <a16:creationId xmlns:a16="http://schemas.microsoft.com/office/drawing/2014/main" id="{78731100-62AA-4288-9078-79E6AA0066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05396">
                  <a:off x="1280" y="3002"/>
                  <a:ext cx="342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" name="Text Box 13">
                  <a:extLst>
                    <a:ext uri="{FF2B5EF4-FFF2-40B4-BE49-F238E27FC236}">
                      <a16:creationId xmlns:a16="http://schemas.microsoft.com/office/drawing/2014/main" id="{E8B6D4A5-0B74-4314-8140-22DB4E6162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43" y="2861"/>
                  <a:ext cx="322" cy="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pPr eaLnBrk="1" hangingPunct="1"/>
                  <a:r>
                    <a:rPr lang="fr-CH" sz="1000">
                      <a:ea typeface="MS PGothic" charset="0"/>
                      <a:cs typeface="MS PGothic" charset="0"/>
                    </a:rPr>
                    <a:t>IgM</a:t>
                  </a:r>
                  <a:endParaRPr lang="fr-FR" sz="1000"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2" name="Group 14">
                <a:extLst>
                  <a:ext uri="{FF2B5EF4-FFF2-40B4-BE49-F238E27FC236}">
                    <a16:creationId xmlns:a16="http://schemas.microsoft.com/office/drawing/2014/main" id="{66622BA3-5F09-4DF4-B63A-267E69787C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8" y="2779"/>
                <a:ext cx="217" cy="295"/>
                <a:chOff x="2911" y="2625"/>
                <a:chExt cx="248" cy="359"/>
              </a:xfrm>
            </p:grpSpPr>
            <p:pic>
              <p:nvPicPr>
                <p:cNvPr id="45" name="Picture 15" descr="Plasma cell">
                  <a:extLst>
                    <a:ext uri="{FF2B5EF4-FFF2-40B4-BE49-F238E27FC236}">
                      <a16:creationId xmlns:a16="http://schemas.microsoft.com/office/drawing/2014/main" id="{86FB4582-CA19-43B4-BE2F-33EA0B500E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1" y="2625"/>
                  <a:ext cx="222" cy="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6" name="Group 16">
                  <a:extLst>
                    <a:ext uri="{FF2B5EF4-FFF2-40B4-BE49-F238E27FC236}">
                      <a16:creationId xmlns:a16="http://schemas.microsoft.com/office/drawing/2014/main" id="{5A502819-213B-44C4-B308-2B299B05C2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7594473">
                  <a:off x="2969" y="2794"/>
                  <a:ext cx="208" cy="172"/>
                  <a:chOff x="5505" y="2516"/>
                  <a:chExt cx="240" cy="219"/>
                </a:xfrm>
              </p:grpSpPr>
              <p:sp>
                <p:nvSpPr>
                  <p:cNvPr id="47" name="Line 17">
                    <a:extLst>
                      <a:ext uri="{FF2B5EF4-FFF2-40B4-BE49-F238E27FC236}">
                        <a16:creationId xmlns:a16="http://schemas.microsoft.com/office/drawing/2014/main" id="{AE614990-02FE-4F24-A40A-0B6DFC61DC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37" y="2609"/>
                    <a:ext cx="0" cy="126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" name="Line 18">
                    <a:extLst>
                      <a:ext uri="{FF2B5EF4-FFF2-40B4-BE49-F238E27FC236}">
                        <a16:creationId xmlns:a16="http://schemas.microsoft.com/office/drawing/2014/main" id="{FC8DCF7E-7E20-425C-86E9-C31D78F608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37" y="2549"/>
                    <a:ext cx="63" cy="6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Line 19">
                    <a:extLst>
                      <a:ext uri="{FF2B5EF4-FFF2-40B4-BE49-F238E27FC236}">
                        <a16:creationId xmlns:a16="http://schemas.microsoft.com/office/drawing/2014/main" id="{9FA1E0C1-FA8B-480F-85F9-791BB4F93E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60" y="2561"/>
                    <a:ext cx="52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">
                    <a:extLst>
                      <a:ext uri="{FF2B5EF4-FFF2-40B4-BE49-F238E27FC236}">
                        <a16:creationId xmlns:a16="http://schemas.microsoft.com/office/drawing/2014/main" id="{62349F97-E686-4F83-AD03-469C02C6B6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0" y="2516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1">
                    <a:extLst>
                      <a:ext uri="{FF2B5EF4-FFF2-40B4-BE49-F238E27FC236}">
                        <a16:creationId xmlns:a16="http://schemas.microsoft.com/office/drawing/2014/main" id="{729A5830-0E2E-4675-9B90-C2E2B92DEB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4352830" flipH="1">
                    <a:off x="5722" y="2544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Line 22">
                    <a:extLst>
                      <a:ext uri="{FF2B5EF4-FFF2-40B4-BE49-F238E27FC236}">
                        <a16:creationId xmlns:a16="http://schemas.microsoft.com/office/drawing/2014/main" id="{0E67D2AF-6214-4DC0-A717-01389ED4BF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613" y="2609"/>
                    <a:ext cx="0" cy="126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Line 23">
                    <a:extLst>
                      <a:ext uri="{FF2B5EF4-FFF2-40B4-BE49-F238E27FC236}">
                        <a16:creationId xmlns:a16="http://schemas.microsoft.com/office/drawing/2014/main" id="{248449DB-482D-489B-B41E-496898BE17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550" y="2549"/>
                    <a:ext cx="63" cy="6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Line 24">
                    <a:extLst>
                      <a:ext uri="{FF2B5EF4-FFF2-40B4-BE49-F238E27FC236}">
                        <a16:creationId xmlns:a16="http://schemas.microsoft.com/office/drawing/2014/main" id="{56CC6A41-C8BC-4F72-A0CE-E6371FEF3E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538" y="2561"/>
                    <a:ext cx="52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25">
                    <a:extLst>
                      <a:ext uri="{FF2B5EF4-FFF2-40B4-BE49-F238E27FC236}">
                        <a16:creationId xmlns:a16="http://schemas.microsoft.com/office/drawing/2014/main" id="{9925EF21-A172-4E12-A26C-3AAD8783A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5544" y="2516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26">
                    <a:extLst>
                      <a:ext uri="{FF2B5EF4-FFF2-40B4-BE49-F238E27FC236}">
                        <a16:creationId xmlns:a16="http://schemas.microsoft.com/office/drawing/2014/main" id="{D6F5BBCF-7126-4C38-AEEA-76D344D3BE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4352830">
                    <a:off x="5512" y="2544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7">
                <a:extLst>
                  <a:ext uri="{FF2B5EF4-FFF2-40B4-BE49-F238E27FC236}">
                    <a16:creationId xmlns:a16="http://schemas.microsoft.com/office/drawing/2014/main" id="{EEB133BC-8A61-4867-A41C-8EC4DAD464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0" y="2457"/>
                <a:ext cx="336" cy="382"/>
                <a:chOff x="3377" y="2229"/>
                <a:chExt cx="382" cy="466"/>
              </a:xfrm>
            </p:grpSpPr>
            <p:pic>
              <p:nvPicPr>
                <p:cNvPr id="43" name="Picture 28" descr="B cells with Ig">
                  <a:extLst>
                    <a:ext uri="{FF2B5EF4-FFF2-40B4-BE49-F238E27FC236}">
                      <a16:creationId xmlns:a16="http://schemas.microsoft.com/office/drawing/2014/main" id="{5E4BF95E-B686-47CC-BD54-7FA47D6400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05396">
                  <a:off x="3417" y="2388"/>
                  <a:ext cx="342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4" name="Text Box 29">
                  <a:extLst>
                    <a:ext uri="{FF2B5EF4-FFF2-40B4-BE49-F238E27FC236}">
                      <a16:creationId xmlns:a16="http://schemas.microsoft.com/office/drawing/2014/main" id="{5E51EC78-A134-4DFB-AB45-824E65632E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77" y="2229"/>
                  <a:ext cx="322" cy="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pPr eaLnBrk="1" hangingPunct="1"/>
                  <a:r>
                    <a:rPr lang="fr-CH" sz="1000">
                      <a:ea typeface="MS PGothic" charset="0"/>
                      <a:cs typeface="MS PGothic" charset="0"/>
                    </a:rPr>
                    <a:t>IgM</a:t>
                  </a:r>
                  <a:endParaRPr lang="fr-FR" sz="1000"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4" name="Group 30">
                <a:extLst>
                  <a:ext uri="{FF2B5EF4-FFF2-40B4-BE49-F238E27FC236}">
                    <a16:creationId xmlns:a16="http://schemas.microsoft.com/office/drawing/2014/main" id="{EA89B6E4-6B04-414B-9108-5E24CAC951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05" y="2221"/>
                <a:ext cx="251" cy="384"/>
                <a:chOff x="4323" y="1724"/>
                <a:chExt cx="286" cy="465"/>
              </a:xfrm>
            </p:grpSpPr>
            <p:pic>
              <p:nvPicPr>
                <p:cNvPr id="31" name="Picture 31" descr="Plasma cell">
                  <a:extLst>
                    <a:ext uri="{FF2B5EF4-FFF2-40B4-BE49-F238E27FC236}">
                      <a16:creationId xmlns:a16="http://schemas.microsoft.com/office/drawing/2014/main" id="{1B28E171-49F9-452F-86C2-3CC6389B43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3" y="2014"/>
                  <a:ext cx="222" cy="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2" name="Group 32">
                  <a:extLst>
                    <a:ext uri="{FF2B5EF4-FFF2-40B4-BE49-F238E27FC236}">
                      <a16:creationId xmlns:a16="http://schemas.microsoft.com/office/drawing/2014/main" id="{26E72B88-58BF-4CFE-A3A8-1D3190C705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7594473">
                  <a:off x="4419" y="1742"/>
                  <a:ext cx="208" cy="172"/>
                  <a:chOff x="5505" y="2516"/>
                  <a:chExt cx="240" cy="219"/>
                </a:xfrm>
              </p:grpSpPr>
              <p:sp>
                <p:nvSpPr>
                  <p:cNvPr id="33" name="Line 33">
                    <a:extLst>
                      <a:ext uri="{FF2B5EF4-FFF2-40B4-BE49-F238E27FC236}">
                        <a16:creationId xmlns:a16="http://schemas.microsoft.com/office/drawing/2014/main" id="{219A582A-1001-4CE3-9BAA-B083FCA984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37" y="2609"/>
                    <a:ext cx="0" cy="126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Line 34">
                    <a:extLst>
                      <a:ext uri="{FF2B5EF4-FFF2-40B4-BE49-F238E27FC236}">
                        <a16:creationId xmlns:a16="http://schemas.microsoft.com/office/drawing/2014/main" id="{87418DD7-2EAE-4077-8F20-B03AE19527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37" y="2549"/>
                    <a:ext cx="63" cy="6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Line 35">
                    <a:extLst>
                      <a:ext uri="{FF2B5EF4-FFF2-40B4-BE49-F238E27FC236}">
                        <a16:creationId xmlns:a16="http://schemas.microsoft.com/office/drawing/2014/main" id="{E61E0E16-2405-43D9-A5DC-9BBF8F20B6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60" y="2561"/>
                    <a:ext cx="52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36">
                    <a:extLst>
                      <a:ext uri="{FF2B5EF4-FFF2-40B4-BE49-F238E27FC236}">
                        <a16:creationId xmlns:a16="http://schemas.microsoft.com/office/drawing/2014/main" id="{C786B269-4CE5-451A-AD78-6F64972BC3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0" y="2516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37">
                    <a:extLst>
                      <a:ext uri="{FF2B5EF4-FFF2-40B4-BE49-F238E27FC236}">
                        <a16:creationId xmlns:a16="http://schemas.microsoft.com/office/drawing/2014/main" id="{48C552E2-8268-4180-B9F9-8155F93B0A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4352830" flipH="1">
                    <a:off x="5722" y="2544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Line 38">
                    <a:extLst>
                      <a:ext uri="{FF2B5EF4-FFF2-40B4-BE49-F238E27FC236}">
                        <a16:creationId xmlns:a16="http://schemas.microsoft.com/office/drawing/2014/main" id="{A6DD68DC-E3C6-491E-BC09-F505AF020C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613" y="2609"/>
                    <a:ext cx="0" cy="126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" name="Line 39">
                    <a:extLst>
                      <a:ext uri="{FF2B5EF4-FFF2-40B4-BE49-F238E27FC236}">
                        <a16:creationId xmlns:a16="http://schemas.microsoft.com/office/drawing/2014/main" id="{2E3CE428-67DC-47CB-A944-AEA1022867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550" y="2549"/>
                    <a:ext cx="63" cy="6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Line 40">
                    <a:extLst>
                      <a:ext uri="{FF2B5EF4-FFF2-40B4-BE49-F238E27FC236}">
                        <a16:creationId xmlns:a16="http://schemas.microsoft.com/office/drawing/2014/main" id="{F34C5289-F918-4AAD-8A46-4AC56E2909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538" y="2561"/>
                    <a:ext cx="52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41">
                    <a:extLst>
                      <a:ext uri="{FF2B5EF4-FFF2-40B4-BE49-F238E27FC236}">
                        <a16:creationId xmlns:a16="http://schemas.microsoft.com/office/drawing/2014/main" id="{9F57A936-3878-4F51-BB1C-42D70728B4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5544" y="2516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" name="Freeform 42">
                    <a:extLst>
                      <a:ext uri="{FF2B5EF4-FFF2-40B4-BE49-F238E27FC236}">
                        <a16:creationId xmlns:a16="http://schemas.microsoft.com/office/drawing/2014/main" id="{B5E391FB-323A-4CE4-8C25-02C05ED937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4352830">
                    <a:off x="5512" y="2544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" name="Group 47">
                <a:extLst>
                  <a:ext uri="{FF2B5EF4-FFF2-40B4-BE49-F238E27FC236}">
                    <a16:creationId xmlns:a16="http://schemas.microsoft.com/office/drawing/2014/main" id="{AAA26B86-00C6-45A2-A792-610F656AEC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11" y="2753"/>
                <a:ext cx="462" cy="305"/>
                <a:chOff x="2311" y="2753"/>
                <a:chExt cx="462" cy="305"/>
              </a:xfrm>
            </p:grpSpPr>
            <p:pic>
              <p:nvPicPr>
                <p:cNvPr id="24" name="Picture 48" descr="Plasma cell">
                  <a:extLst>
                    <a:ext uri="{FF2B5EF4-FFF2-40B4-BE49-F238E27FC236}">
                      <a16:creationId xmlns:a16="http://schemas.microsoft.com/office/drawing/2014/main" id="{A69432BD-E5E7-4FDC-AC68-59DDCC7E8D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11" y="2914"/>
                  <a:ext cx="194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5" name="Group 49">
                  <a:extLst>
                    <a:ext uri="{FF2B5EF4-FFF2-40B4-BE49-F238E27FC236}">
                      <a16:creationId xmlns:a16="http://schemas.microsoft.com/office/drawing/2014/main" id="{94B38916-DB71-414C-8217-15777FEF94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3" y="2753"/>
                  <a:ext cx="210" cy="215"/>
                  <a:chOff x="5083" y="617"/>
                  <a:chExt cx="494" cy="500"/>
                </a:xfrm>
              </p:grpSpPr>
              <p:pic>
                <p:nvPicPr>
                  <p:cNvPr id="26" name="Picture 50" descr="Ige">
                    <a:extLst>
                      <a:ext uri="{FF2B5EF4-FFF2-40B4-BE49-F238E27FC236}">
                        <a16:creationId xmlns:a16="http://schemas.microsoft.com/office/drawing/2014/main" id="{3D7AD44F-D81F-415F-A1E4-318FE3248A5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7432507" flipH="1">
                    <a:off x="5093" y="695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" name="Picture 51" descr="Ige">
                    <a:extLst>
                      <a:ext uri="{FF2B5EF4-FFF2-40B4-BE49-F238E27FC236}">
                        <a16:creationId xmlns:a16="http://schemas.microsoft.com/office/drawing/2014/main" id="{5924AA29-C907-45AC-A4CB-0790D124E75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73488" flipH="1">
                    <a:off x="5225" y="61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8" name="Picture 52" descr="Ige">
                    <a:extLst>
                      <a:ext uri="{FF2B5EF4-FFF2-40B4-BE49-F238E27FC236}">
                        <a16:creationId xmlns:a16="http://schemas.microsoft.com/office/drawing/2014/main" id="{F9202464-64CA-4C2B-A0EC-088AABB176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33105" flipV="1">
                    <a:off x="5151" y="873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9" name="Picture 53" descr="Ige">
                    <a:extLst>
                      <a:ext uri="{FF2B5EF4-FFF2-40B4-BE49-F238E27FC236}">
                        <a16:creationId xmlns:a16="http://schemas.microsoft.com/office/drawing/2014/main" id="{AA524BC1-0DC0-42EC-B955-C40EF8C29D1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154049" flipV="1">
                    <a:off x="5343" y="68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" name="Picture 54" descr="Ige">
                    <a:extLst>
                      <a:ext uri="{FF2B5EF4-FFF2-40B4-BE49-F238E27FC236}">
                        <a16:creationId xmlns:a16="http://schemas.microsoft.com/office/drawing/2014/main" id="{428496E8-F557-4378-A1C8-D8F42E910D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594774" flipV="1">
                    <a:off x="5317" y="84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6" name="Group 55">
                <a:extLst>
                  <a:ext uri="{FF2B5EF4-FFF2-40B4-BE49-F238E27FC236}">
                    <a16:creationId xmlns:a16="http://schemas.microsoft.com/office/drawing/2014/main" id="{C21387FB-EF47-4FC0-889F-BD923232C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4" y="2992"/>
                <a:ext cx="532" cy="248"/>
                <a:chOff x="3934" y="2992"/>
                <a:chExt cx="532" cy="248"/>
              </a:xfrm>
            </p:grpSpPr>
            <p:pic>
              <p:nvPicPr>
                <p:cNvPr id="17" name="Picture 56" descr="Plasma cell">
                  <a:extLst>
                    <a:ext uri="{FF2B5EF4-FFF2-40B4-BE49-F238E27FC236}">
                      <a16:creationId xmlns:a16="http://schemas.microsoft.com/office/drawing/2014/main" id="{9C60C33F-E3AB-47AF-9EBA-C2490BE6DE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4" y="3096"/>
                  <a:ext cx="195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8" name="Group 57">
                  <a:extLst>
                    <a:ext uri="{FF2B5EF4-FFF2-40B4-BE49-F238E27FC236}">
                      <a16:creationId xmlns:a16="http://schemas.microsoft.com/office/drawing/2014/main" id="{EBD7E82D-2ECF-4FA4-B96D-F2BFED00E5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72" y="2992"/>
                  <a:ext cx="194" cy="204"/>
                  <a:chOff x="5083" y="617"/>
                  <a:chExt cx="494" cy="464"/>
                </a:xfrm>
              </p:grpSpPr>
              <p:pic>
                <p:nvPicPr>
                  <p:cNvPr id="19" name="Picture 58" descr="Ige">
                    <a:extLst>
                      <a:ext uri="{FF2B5EF4-FFF2-40B4-BE49-F238E27FC236}">
                        <a16:creationId xmlns:a16="http://schemas.microsoft.com/office/drawing/2014/main" id="{895C8BAB-EC0E-4DD7-AD36-0270A910E8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7432507" flipH="1">
                    <a:off x="5093" y="695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" name="Picture 59" descr="Ige">
                    <a:extLst>
                      <a:ext uri="{FF2B5EF4-FFF2-40B4-BE49-F238E27FC236}">
                        <a16:creationId xmlns:a16="http://schemas.microsoft.com/office/drawing/2014/main" id="{9F51D72B-E43F-437C-8532-16A6246CAB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73488" flipH="1">
                    <a:off x="5225" y="61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60" descr="Ige">
                    <a:extLst>
                      <a:ext uri="{FF2B5EF4-FFF2-40B4-BE49-F238E27FC236}">
                        <a16:creationId xmlns:a16="http://schemas.microsoft.com/office/drawing/2014/main" id="{A573F5D6-48EA-467A-AEF9-A3EF7F922EF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33105" flipV="1">
                    <a:off x="5151" y="793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61" descr="Ige">
                    <a:extLst>
                      <a:ext uri="{FF2B5EF4-FFF2-40B4-BE49-F238E27FC236}">
                        <a16:creationId xmlns:a16="http://schemas.microsoft.com/office/drawing/2014/main" id="{D9D336BA-0E35-4D85-A1B6-4CDAE4978DE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154049" flipV="1">
                    <a:off x="5343" y="68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62" descr="Ige">
                    <a:extLst>
                      <a:ext uri="{FF2B5EF4-FFF2-40B4-BE49-F238E27FC236}">
                        <a16:creationId xmlns:a16="http://schemas.microsoft.com/office/drawing/2014/main" id="{0E4C9C6C-58B6-4113-87D7-E2A5D8FF3DD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594774" flipV="1">
                    <a:off x="5317" y="84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526611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du </a:t>
            </a:r>
            <a:r>
              <a:rPr lang="en-US" dirty="0" err="1"/>
              <a:t>cours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18" y="1067764"/>
            <a:ext cx="8734806" cy="5365216"/>
          </a:xfrm>
        </p:spPr>
        <p:txBody>
          <a:bodyPr/>
          <a:lstStyle/>
          <a:p>
            <a:r>
              <a:rPr lang="fr-FR" dirty="0"/>
              <a:t>I. Présentation générale du système immunitaire</a:t>
            </a:r>
          </a:p>
          <a:p>
            <a:r>
              <a:rPr lang="fr-FR" dirty="0"/>
              <a:t>II. L’immunité Innée</a:t>
            </a:r>
          </a:p>
          <a:p>
            <a:r>
              <a:rPr lang="fr-FR" dirty="0"/>
              <a:t>III. Les récepteurs à l’antigène et les tissues lymphoïdes </a:t>
            </a:r>
          </a:p>
          <a:p>
            <a:r>
              <a:rPr lang="fr-FR" dirty="0"/>
              <a:t>IV. </a:t>
            </a:r>
            <a:r>
              <a:rPr lang="fr-FR"/>
              <a:t>La présentation </a:t>
            </a:r>
            <a:r>
              <a:rPr lang="fr-FR" dirty="0"/>
              <a:t>de l’antigène</a:t>
            </a:r>
          </a:p>
          <a:p>
            <a:r>
              <a:rPr lang="fr-FR" dirty="0"/>
              <a:t>V. La réponse Immunitaire </a:t>
            </a:r>
            <a:r>
              <a:rPr lang="fr-FR" dirty="0" err="1"/>
              <a:t>T</a:t>
            </a:r>
            <a:r>
              <a:rPr lang="fr-FR" dirty="0"/>
              <a:t>: Activation et Mise en place</a:t>
            </a:r>
          </a:p>
          <a:p>
            <a:r>
              <a:rPr lang="fr-FR" dirty="0"/>
              <a:t>VI. La réponse Immunitaire </a:t>
            </a:r>
            <a:r>
              <a:rPr lang="fr-FR" dirty="0" err="1"/>
              <a:t>T</a:t>
            </a:r>
            <a:r>
              <a:rPr lang="fr-FR" dirty="0"/>
              <a:t>:  Mécanismes effecteurs</a:t>
            </a:r>
          </a:p>
          <a:p>
            <a:r>
              <a:rPr lang="fr-FR" dirty="0"/>
              <a:t>VII. La réponse B et Conclusion</a:t>
            </a:r>
          </a:p>
          <a:p>
            <a:r>
              <a:rPr lang="fr-FR" dirty="0"/>
              <a:t>VIII. Les hypersensibilités et les maladies auto-immunes*</a:t>
            </a:r>
          </a:p>
          <a:p>
            <a:r>
              <a:rPr lang="fr-FR" dirty="0"/>
              <a:t>IX. La transplantation*</a:t>
            </a:r>
          </a:p>
          <a:p>
            <a:r>
              <a:rPr lang="fr-FR" dirty="0"/>
              <a:t>X. La vaccination* </a:t>
            </a:r>
          </a:p>
          <a:p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273108" y="6158205"/>
            <a:ext cx="5576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 </a:t>
            </a:r>
            <a:r>
              <a:rPr lang="en-US" sz="2000" dirty="0" err="1"/>
              <a:t>Cours</a:t>
            </a:r>
            <a:r>
              <a:rPr lang="en-US" sz="2000" dirty="0"/>
              <a:t> </a:t>
            </a:r>
            <a:r>
              <a:rPr lang="en-US" sz="2000" dirty="0" err="1"/>
              <a:t>donnés</a:t>
            </a:r>
            <a:r>
              <a:rPr lang="en-US" sz="2000" dirty="0"/>
              <a:t> par Andrea </a:t>
            </a:r>
            <a:r>
              <a:rPr lang="en-US" sz="2000" dirty="0" err="1"/>
              <a:t>Ablasser</a:t>
            </a:r>
            <a:r>
              <a:rPr lang="en-US" sz="2000" dirty="0"/>
              <a:t> &amp; Adrian Duval</a:t>
            </a:r>
          </a:p>
        </p:txBody>
      </p:sp>
    </p:spTree>
    <p:extLst>
      <p:ext uri="{BB962C8B-B14F-4D97-AF65-F5344CB8AC3E}">
        <p14:creationId xmlns:p14="http://schemas.microsoft.com/office/powerpoint/2010/main" val="3448569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Défense </a:t>
            </a:r>
            <a:r>
              <a:rPr lang="en-US" dirty="0" err="1"/>
              <a:t>contre</a:t>
            </a:r>
            <a:r>
              <a:rPr lang="en-US" dirty="0"/>
              <a:t> les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099478"/>
              </p:ext>
            </p:extLst>
          </p:nvPr>
        </p:nvGraphicFramePr>
        <p:xfrm>
          <a:off x="163512" y="877889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149891" y="1591501"/>
            <a:ext cx="1435069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98" y="4185154"/>
            <a:ext cx="3446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Virus </a:t>
            </a:r>
            <a:r>
              <a:rPr lang="en-US" sz="2800" dirty="0" err="1">
                <a:latin typeface="+mj-lt"/>
              </a:rPr>
              <a:t>cytopathogène</a:t>
            </a:r>
            <a:endParaRPr lang="en-US" sz="2800" dirty="0">
              <a:latin typeface="+mj-lt"/>
            </a:endParaRPr>
          </a:p>
        </p:txBody>
      </p:sp>
      <p:pic>
        <p:nvPicPr>
          <p:cNvPr id="6" name="19810_A_allsteps.mp4">
            <a:hlinkClick r:id="" action="ppaction://media"/>
            <a:extLst>
              <a:ext uri="{FF2B5EF4-FFF2-40B4-BE49-F238E27FC236}">
                <a16:creationId xmlns:a16="http://schemas.microsoft.com/office/drawing/2014/main" id="{F2F8020F-AAE3-4AB7-B058-D9379269D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859" y="2248640"/>
            <a:ext cx="5087629" cy="44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Défense </a:t>
            </a:r>
            <a:r>
              <a:rPr lang="en-US" dirty="0" err="1"/>
              <a:t>contre</a:t>
            </a:r>
            <a:r>
              <a:rPr lang="en-US" dirty="0"/>
              <a:t> les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330041"/>
              </p:ext>
            </p:extLst>
          </p:nvPr>
        </p:nvGraphicFramePr>
        <p:xfrm>
          <a:off x="150812" y="886242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1539271" y="1599854"/>
            <a:ext cx="1775366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77" y="3718286"/>
            <a:ext cx="31339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Virus non-</a:t>
            </a:r>
            <a:r>
              <a:rPr lang="en-US" sz="2800" dirty="0" err="1">
                <a:latin typeface="+mj-lt"/>
              </a:rPr>
              <a:t>cytopathogène</a:t>
            </a:r>
            <a:endParaRPr lang="en-US" sz="2800" dirty="0">
              <a:latin typeface="+mj-lt"/>
            </a:endParaRPr>
          </a:p>
        </p:txBody>
      </p:sp>
      <p:pic>
        <p:nvPicPr>
          <p:cNvPr id="7" name="19810_B_allsteps.mp4">
            <a:hlinkClick r:id="" action="ppaction://media"/>
            <a:extLst>
              <a:ext uri="{FF2B5EF4-FFF2-40B4-BE49-F238E27FC236}">
                <a16:creationId xmlns:a16="http://schemas.microsoft.com/office/drawing/2014/main" id="{8C1C6AF9-4B7B-46CB-853B-0045BBE34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3172" y="2013190"/>
            <a:ext cx="5544616" cy="48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Défense </a:t>
            </a:r>
            <a:r>
              <a:rPr lang="en-US" dirty="0" err="1"/>
              <a:t>contre</a:t>
            </a:r>
            <a:r>
              <a:rPr lang="en-US" dirty="0"/>
              <a:t> les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64254"/>
              </p:ext>
            </p:extLst>
          </p:nvPr>
        </p:nvGraphicFramePr>
        <p:xfrm>
          <a:off x="163512" y="876320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3315145" y="1601173"/>
            <a:ext cx="1171511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" y="4206534"/>
            <a:ext cx="295116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 err="1">
                <a:latin typeface="+mj-lt"/>
              </a:rPr>
              <a:t>Neutralisation</a:t>
            </a:r>
            <a:endParaRPr lang="en-US" sz="2800" dirty="0">
              <a:latin typeface="+mj-lt"/>
            </a:endParaRPr>
          </a:p>
        </p:txBody>
      </p:sp>
      <p:pic>
        <p:nvPicPr>
          <p:cNvPr id="8" name="19810_B_1_movie.mp4">
            <a:hlinkClick r:id="" action="ppaction://media"/>
            <a:extLst>
              <a:ext uri="{FF2B5EF4-FFF2-40B4-BE49-F238E27FC236}">
                <a16:creationId xmlns:a16="http://schemas.microsoft.com/office/drawing/2014/main" id="{8251AA41-DBA5-4ABC-A109-2019C1C6BC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4432" y="2097063"/>
            <a:ext cx="5076056" cy="44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Défense </a:t>
            </a:r>
            <a:r>
              <a:rPr lang="en-US" dirty="0" err="1"/>
              <a:t>contre</a:t>
            </a:r>
            <a:r>
              <a:rPr lang="en-US" dirty="0"/>
              <a:t> les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941294"/>
              </p:ext>
            </p:extLst>
          </p:nvPr>
        </p:nvGraphicFramePr>
        <p:xfrm>
          <a:off x="163512" y="872657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3315145" y="1597510"/>
            <a:ext cx="1171511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" y="3896886"/>
            <a:ext cx="295116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Phagocytose</a:t>
            </a:r>
          </a:p>
        </p:txBody>
      </p:sp>
      <p:pic>
        <p:nvPicPr>
          <p:cNvPr id="9" name="19810_B_3allsteps.mp4">
            <a:hlinkClick r:id="" action="ppaction://media"/>
            <a:extLst>
              <a:ext uri="{FF2B5EF4-FFF2-40B4-BE49-F238E27FC236}">
                <a16:creationId xmlns:a16="http://schemas.microsoft.com/office/drawing/2014/main" id="{6A9FFC36-1D16-4383-8854-5800910A1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0217" y="1996418"/>
            <a:ext cx="5440271" cy="46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E802-F3D5-4A26-8829-1402BED9C0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Conclusion 1C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EFF93-B5E8-4FEF-A59A-46FAFD80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fr-CH" dirty="0"/>
              <a:t>L’immunité adaptative comprend l’immunité humorale, qui neutralise et élimine des microbes extracellulaires et des toxines par les anticorps, et l’immunité cellulaire, qui élimine les microbes intracellulaires par les lymphocytes T.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CH" dirty="0"/>
              <a:t>La réponse immunitaire adaptative consiste en phases consécutives: reconnaissance de l’antigène par les lymphocytes, activation des lymphocytes à proliférer et à se différencier en cellules effectrices et de mémoire, élimination des microbes, déclin de la réponse immunitaire, et mémoire à long terme.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CH" dirty="0"/>
              <a:t>Les lymphocytes B sont les seules cellules à produire des anticorps. Les lymphocytes B expriment des anticorps en surface qui reconnaissent les antigènes, et les cellules B effectrices secrètent des anticorps qui neutralisent et éliminent les antigènes.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CH" dirty="0"/>
              <a:t>Les lymphocytes T reconnaissent des fragments peptidiques d’antigènes protéiques présentés par d’autres cellules. Les lymphocytes T Helper activent les phagocytes à détruire les microbes ingérés, et activent les lymphocytes B à produire des anticorps. Les </a:t>
            </a:r>
            <a:r>
              <a:rPr lang="fr-CH" dirty="0" err="1"/>
              <a:t>CTLs</a:t>
            </a:r>
            <a:r>
              <a:rPr lang="fr-CH" dirty="0"/>
              <a:t> sont cytotoxiques: elles tuent les cellules infectées qui abritent des microbes dans leur cytoplasme.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CH" dirty="0"/>
              <a:t>Les </a:t>
            </a:r>
            <a:r>
              <a:rPr lang="fr-CH" dirty="0" err="1"/>
              <a:t>APCs</a:t>
            </a:r>
            <a:r>
              <a:rPr lang="fr-CH" dirty="0"/>
              <a:t> capturent des antigènes dérivés de microbes entrés pas voie épithéliale, concentrent ces antigènes dans les organes lymphoïdes, et présentent les antigènes aux cellules 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617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F060-E27B-455C-951B-73C1B27E30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Objectifs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d’apprentissage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300F7-EBF4-47AD-B8C1-4E13CFB82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246810"/>
            <a:ext cx="8734806" cy="536521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H" sz="2000" dirty="0"/>
              <a:t>Distinguer immunité innée et adaptative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000" dirty="0"/>
              <a:t>Définir </a:t>
            </a:r>
            <a:r>
              <a:rPr lang="fr-CH" sz="2000" i="1" dirty="0"/>
              <a:t>pattern-recognition </a:t>
            </a:r>
            <a:r>
              <a:rPr lang="fr-CH" sz="2000" i="1" dirty="0" err="1"/>
              <a:t>receptor</a:t>
            </a:r>
            <a:r>
              <a:rPr lang="fr-CH" sz="2000" i="1" dirty="0"/>
              <a:t> </a:t>
            </a:r>
            <a:r>
              <a:rPr lang="fr-CH" sz="2000" dirty="0"/>
              <a:t>et phagocytose (immunité innée)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000" dirty="0"/>
              <a:t>Décrire le processus de réponse inflammatoire (immunité innée)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000" dirty="0"/>
              <a:t>Distinguer entre les paires de termes suivants: antigènes et anticorps; lymphocytes B et T; anticorps et récepteurs des cellules B; réponse immunitaire primaire et secondaire; réponse humorale et cellulaire 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000" dirty="0"/>
              <a:t>Expliquer comment fonctionne la reconnaissance spécifique de l’antigène des lymphocytes B et T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000" dirty="0"/>
              <a:t>Expliquer pourquoi les récepteurs d’antigène des lymphocytes sont testés pour la réactivité au soi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000" dirty="0"/>
              <a:t>Décrire la sélection clonale et distinguer entre cellules effectrices et cellules mémoire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000" dirty="0"/>
              <a:t>Expliquer comment un seul antigène peut provoquer une réponse humorale robuste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000" dirty="0"/>
              <a:t>Comparer le processus de neutralisation et d’opsonisation</a:t>
            </a:r>
          </a:p>
          <a:p>
            <a:pPr marL="457200" indent="-457200">
              <a:buFont typeface="+mj-lt"/>
              <a:buAutoNum type="arabicPeriod"/>
            </a:pPr>
            <a:endParaRPr lang="fr-CH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51457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D8A01-A59A-4CFC-8D26-18AEED0353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5DFBE-5C5A-4A63-918A-F97EFA45F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7" y="768097"/>
            <a:ext cx="8734806" cy="536521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fr-FR" sz="1400" dirty="0"/>
              <a:t>La fonction physiologique du système immunitaire est de protéger l’individu contre les infections.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L’immunité innée est une ligne de défense précoce, assurée par des cellules et des molécules présentes en permanence et prêtes à éliminer les microbes infectieux. L’immunité adaptative est un type d’immunité stimulé par les microbes, a une spécificité pour des éléments étrangers, et répond plus efficacement à chaque nouveau contact avec un microbe.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Les lymphocytes sont les cellules de l’immunité adaptative et les seuls à exprimer des récepteurs d’antigène à distribution clonale.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L’immunité adaptative comprend l’immunité humorale, qui neutralise et élimine les microbes et toxines par des anticorps, et l’immunité cellulaire, qui élimine les microbes intracellulaires par les lymphocytes T.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La réponse immunitaire adaptative consiste en phases consécutives : reconnaissance de l’antigène par les lymphocytes, activation des lymphocytes à proliférer et à se différencier en cellules effectrices et de mémoire, élimination des microbes, déclin de la réponse immunitaire, et mémoire à long-terme.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Différentes populations de lymphocytes remplissent des fonctions distinctes et peuvent être distinguées par l’expression de molécules de surface particulières. 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Les lymphocytes B sont les seules cellules à produire des anticorps. Les lymphocytes B expriment des anticorps en surface qui reconnaissent les antigènes, et les cellules B effectrices secrètent des anticorps qui neutralisent et éliminent les antigènes.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Les lymphocytes T reconnaissent des fragments peptidiques d’antigènes protéiques présentés par d’autres cellules. Les lymphocytes T Helper activent les phagocytes à détruire les microbes ingérés, et activent les lymphocytes B afin de produire des anticorps. Les CTL sont cytotoxiques : elles tuent les cellules infectées qui abritent des microbes dans leur cytoplasme.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Les </a:t>
            </a:r>
            <a:r>
              <a:rPr lang="fr-FR" sz="1400" dirty="0" err="1"/>
              <a:t>APCs</a:t>
            </a:r>
            <a:r>
              <a:rPr lang="fr-FR" sz="1400" dirty="0"/>
              <a:t> capturent des antigènes dérivés de microbes entrés pas voie épithéliale, concentrent ces antigènes dans les organes lymphoïdes, et présentent les antigènes aux cellules T.</a:t>
            </a:r>
          </a:p>
          <a:p>
            <a:pPr>
              <a:spcBef>
                <a:spcPts val="600"/>
              </a:spcBef>
            </a:pPr>
            <a:r>
              <a:rPr lang="fr-FR" sz="1400" dirty="0"/>
              <a:t>Les lymphocytes naïfs circulent à travers les organes lymphoïdes périphériques à la recherche d’antigènes étrangers. Les lymphocytes T effecteurs migrent vers les sites périphériques de l’infection, où leur fonction est d’éliminer les microbes infectieux. Les lymphocytes B effecteurs restent dans les organes lymphoïdes et dans la moelle osseuse, d’où ils sécrètent des anticorps qui entrent en circulation pour trouver et éliminer les microbes.</a:t>
            </a:r>
          </a:p>
        </p:txBody>
      </p:sp>
    </p:spTree>
    <p:extLst>
      <p:ext uri="{BB962C8B-B14F-4D97-AF65-F5344CB8AC3E}">
        <p14:creationId xmlns:p14="http://schemas.microsoft.com/office/powerpoint/2010/main" val="282373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781FE6-1266-4825-A661-5A6D8C843ADF}"/>
              </a:ext>
            </a:extLst>
          </p:cNvPr>
          <p:cNvSpPr/>
          <p:nvPr/>
        </p:nvSpPr>
        <p:spPr>
          <a:xfrm>
            <a:off x="565967" y="2811764"/>
            <a:ext cx="8253984" cy="1051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4DC63-F696-48C9-A4EF-A1441B95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Les interactions </a:t>
            </a:r>
            <a:r>
              <a:rPr lang="en-GB" dirty="0" err="1"/>
              <a:t>hôte-pathogène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b="1" dirty="0" err="1"/>
              <a:t>diverses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DFEF3-99A7-4E6F-8C88-848B4CE5B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73" y="4279155"/>
            <a:ext cx="8243951" cy="355568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CH" dirty="0"/>
              <a:t>Différents </a:t>
            </a:r>
            <a:r>
              <a:rPr lang="fr-CH" b="1" dirty="0"/>
              <a:t>types de pathogènes</a:t>
            </a:r>
            <a:r>
              <a:rPr lang="fr-CH" dirty="0"/>
              <a:t>:</a:t>
            </a:r>
          </a:p>
          <a:p>
            <a:pPr>
              <a:defRPr/>
            </a:pPr>
            <a:r>
              <a:rPr lang="fr-CH" dirty="0"/>
              <a:t>Co-évolués (p. ex. tuberculose, VIH, helminthes) - interactions prolongées </a:t>
            </a:r>
          </a:p>
          <a:p>
            <a:pPr>
              <a:defRPr/>
            </a:pPr>
            <a:r>
              <a:rPr lang="fr-CH" dirty="0"/>
              <a:t>Spécifiques de l’hôte, multi-niches, libres</a:t>
            </a:r>
          </a:p>
          <a:p>
            <a:pPr>
              <a:defRPr/>
            </a:pPr>
            <a:r>
              <a:rPr lang="fr-CH" dirty="0"/>
              <a:t>Opportunistes (p. ex. </a:t>
            </a:r>
            <a:r>
              <a:rPr lang="fr-CH" i="1" dirty="0"/>
              <a:t>Aspergillus, </a:t>
            </a:r>
            <a:r>
              <a:rPr lang="fr-CH" i="1"/>
              <a:t>Pseudomonas</a:t>
            </a:r>
            <a:r>
              <a:rPr lang="fr-CH"/>
              <a:t>) - interactions </a:t>
            </a:r>
            <a:r>
              <a:rPr lang="fr-CH" dirty="0"/>
              <a:t>sporadiques avec l’hôte</a:t>
            </a:r>
          </a:p>
          <a:p>
            <a:pPr marL="0" indent="0">
              <a:buNone/>
              <a:defRPr/>
            </a:pPr>
            <a:endParaRPr lang="fr-CH" dirty="0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3DAE4F98-68E2-4D19-AF11-8BBEEDA618D1}"/>
              </a:ext>
            </a:extLst>
          </p:cNvPr>
          <p:cNvSpPr/>
          <p:nvPr/>
        </p:nvSpPr>
        <p:spPr>
          <a:xfrm>
            <a:off x="713994" y="1178625"/>
            <a:ext cx="7876032" cy="1479231"/>
          </a:xfrm>
          <a:prstGeom prst="leftRightArrow">
            <a:avLst>
              <a:gd name="adj1" fmla="val 50000"/>
              <a:gd name="adj2" fmla="val 33505"/>
            </a:avLst>
          </a:prstGeom>
          <a:gradFill flip="none" rotWithShape="1">
            <a:gsLst>
              <a:gs pos="0">
                <a:srgbClr val="00B050"/>
              </a:gs>
              <a:gs pos="64000">
                <a:schemeClr val="accent4">
                  <a:lumMod val="60000"/>
                  <a:lumOff val="4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17B7D20-B59A-4FCB-86D9-D65B3254C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64" y="1687259"/>
            <a:ext cx="2000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 dirty="0" err="1"/>
              <a:t>Pathogenèse</a:t>
            </a:r>
            <a:endParaRPr lang="en-US" sz="240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3D4856D-CEF8-4A86-BDA0-A566F529D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551" y="1687259"/>
            <a:ext cx="1760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 dirty="0" err="1"/>
              <a:t>Mutualisme</a:t>
            </a:r>
            <a:endParaRPr lang="en-US" sz="24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78AAB1F-AF34-4214-888B-0A4CA4B5C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76" y="1502742"/>
            <a:ext cx="24801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 dirty="0"/>
              <a:t>Symbiose</a:t>
            </a:r>
          </a:p>
          <a:p>
            <a:r>
              <a:rPr lang="en-US" sz="2400" dirty="0" err="1"/>
              <a:t>Commensalisme</a:t>
            </a:r>
            <a:endParaRPr lang="en-US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DDFEF3-99A7-4E6F-8C88-848B4CE5B1FE}"/>
              </a:ext>
            </a:extLst>
          </p:cNvPr>
          <p:cNvSpPr txBox="1">
            <a:spLocks/>
          </p:cNvSpPr>
          <p:nvPr/>
        </p:nvSpPr>
        <p:spPr>
          <a:xfrm>
            <a:off x="716184" y="2348584"/>
            <a:ext cx="8039862" cy="203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fr-CH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H" b="1" dirty="0"/>
              <a:t>Microbiote</a:t>
            </a:r>
            <a:r>
              <a:rPr lang="fr-CH" dirty="0"/>
              <a:t>: </a:t>
            </a:r>
            <a:r>
              <a:rPr lang="fr-FR" dirty="0"/>
              <a:t>une communauté écologique comprenant </a:t>
            </a:r>
            <a:r>
              <a:rPr lang="fr-CH" dirty="0"/>
              <a:t>micro-organismes </a:t>
            </a:r>
            <a:r>
              <a:rPr lang="fr-FR" dirty="0"/>
              <a:t>symbiotes, commensaux et pathogènes </a:t>
            </a:r>
            <a:r>
              <a:rPr lang="fr-CH" dirty="0"/>
              <a:t>associée à un métazoaire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8EA3F-3C3B-40CA-AE4D-61431053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Les interactions hôte-pathogène sont </a:t>
            </a:r>
            <a:r>
              <a:rPr lang="fr-CH" b="1" dirty="0"/>
              <a:t>dynamiques</a:t>
            </a:r>
            <a:endParaRPr lang="fr-C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68869-4324-456E-AEB8-06E648E50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026" y="3733489"/>
            <a:ext cx="4768103" cy="1688540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fr-FR" dirty="0"/>
              <a:t>Hypothèse de la reine rouge 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E64D3-8D96-4698-8877-8E36235C9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442" y="5318793"/>
            <a:ext cx="8142262" cy="11103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dirty="0"/>
              <a:t>Le système immunitaire est coûteux en termes d’allocation de ressources. Ceci génère un </a:t>
            </a:r>
            <a:r>
              <a:rPr lang="fr-CH" i="1" dirty="0" err="1"/>
              <a:t>trade</a:t>
            </a:r>
            <a:r>
              <a:rPr lang="fr-CH" i="1" dirty="0"/>
              <a:t>-off</a:t>
            </a:r>
            <a:r>
              <a:rPr lang="fr-CH" dirty="0"/>
              <a:t> entre immunité et autres fonctions physiologiques.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C927C8-E996-49AC-AE39-5A250CECB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116166"/>
            <a:ext cx="4679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7125A22-CD9F-480B-B08C-A5A18A783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29" y="1341438"/>
            <a:ext cx="34575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26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727B-41A7-4DD7-8956-A69CAA29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Classes </a:t>
            </a:r>
            <a:r>
              <a:rPr lang="en-GB" dirty="0" err="1"/>
              <a:t>d’agents</a:t>
            </a:r>
            <a:r>
              <a:rPr lang="en-GB" dirty="0"/>
              <a:t> </a:t>
            </a:r>
            <a:r>
              <a:rPr lang="en-GB" dirty="0" err="1"/>
              <a:t>pathogènes</a:t>
            </a:r>
            <a:r>
              <a:rPr lang="en-GB" dirty="0"/>
              <a:t>*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6305D47-2C1B-47CB-A095-8F5967413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061092"/>
              </p:ext>
            </p:extLst>
          </p:nvPr>
        </p:nvGraphicFramePr>
        <p:xfrm>
          <a:off x="1" y="2136457"/>
          <a:ext cx="9143999" cy="475431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23872">
                  <a:extLst>
                    <a:ext uri="{9D8B030D-6E8A-4147-A177-3AD203B41FA5}">
                      <a16:colId xmlns:a16="http://schemas.microsoft.com/office/drawing/2014/main" val="2393000832"/>
                    </a:ext>
                  </a:extLst>
                </a:gridCol>
                <a:gridCol w="1328928">
                  <a:extLst>
                    <a:ext uri="{9D8B030D-6E8A-4147-A177-3AD203B41FA5}">
                      <a16:colId xmlns:a16="http://schemas.microsoft.com/office/drawing/2014/main" val="2055425206"/>
                    </a:ext>
                  </a:extLst>
                </a:gridCol>
                <a:gridCol w="2304287">
                  <a:extLst>
                    <a:ext uri="{9D8B030D-6E8A-4147-A177-3AD203B41FA5}">
                      <a16:colId xmlns:a16="http://schemas.microsoft.com/office/drawing/2014/main" val="3702093515"/>
                    </a:ext>
                  </a:extLst>
                </a:gridCol>
                <a:gridCol w="1886712">
                  <a:extLst>
                    <a:ext uri="{9D8B030D-6E8A-4147-A177-3AD203B41FA5}">
                      <a16:colId xmlns:a16="http://schemas.microsoft.com/office/drawing/2014/main" val="105331145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94061253"/>
                    </a:ext>
                  </a:extLst>
                </a:gridCol>
              </a:tblGrid>
              <a:tr h="372688"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Bactéries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Protozoaires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Helminthes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Champignons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505850"/>
                  </a:ext>
                </a:extLst>
              </a:tr>
              <a:tr h="868871"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Salmonella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noProof="0" dirty="0">
                          <a:latin typeface="+mj-lt"/>
                        </a:rPr>
                        <a:t>VIH (SIDA)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Plasmodium</a:t>
                      </a:r>
                      <a:r>
                        <a:rPr lang="fr-CH" sz="1600" noProof="0" dirty="0">
                          <a:latin typeface="+mj-lt"/>
                        </a:rPr>
                        <a:t> (Malaria)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Schistosoma</a:t>
                      </a:r>
                      <a:r>
                        <a:rPr lang="fr-CH" sz="1600" noProof="0" dirty="0">
                          <a:latin typeface="+mj-lt"/>
                        </a:rPr>
                        <a:t> (dermatite, hépato-, splénomégalie)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noProof="0" dirty="0">
                          <a:latin typeface="+mj-lt"/>
                        </a:rPr>
                        <a:t>Dermatophytes (mycose cutanée)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75777"/>
                  </a:ext>
                </a:extLst>
              </a:tr>
              <a:tr h="745376"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Shigella</a:t>
                      </a:r>
                      <a:r>
                        <a:rPr lang="fr-CH" sz="1600" noProof="0" dirty="0">
                          <a:latin typeface="+mj-lt"/>
                        </a:rPr>
                        <a:t> (dysenterie)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Influenza</a:t>
                      </a:r>
                      <a:r>
                        <a:rPr lang="fr-CH" sz="1600" noProof="0" dirty="0">
                          <a:latin typeface="+mj-lt"/>
                        </a:rPr>
                        <a:t> (grippe)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Leishmania</a:t>
                      </a:r>
                      <a:r>
                        <a:rPr lang="fr-CH" sz="1600" noProof="0" dirty="0">
                          <a:latin typeface="+mj-lt"/>
                        </a:rPr>
                        <a:t> (lésions cutanées)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Tenia</a:t>
                      </a:r>
                      <a:r>
                        <a:rPr lang="fr-CH" sz="1600" noProof="0" dirty="0">
                          <a:latin typeface="+mj-lt"/>
                        </a:rPr>
                        <a:t> (asymptomatique)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noProof="0" dirty="0">
                          <a:latin typeface="+mj-lt"/>
                        </a:rPr>
                        <a:t>Saprophytes (mycose sous-cutanée)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987895"/>
                  </a:ext>
                </a:extLst>
              </a:tr>
              <a:tr h="649691"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Staphylococcus</a:t>
                      </a:r>
                      <a:r>
                        <a:rPr lang="fr-CH" sz="1600" noProof="0" dirty="0">
                          <a:latin typeface="+mj-lt"/>
                        </a:rPr>
                        <a:t> </a:t>
                      </a:r>
                      <a:r>
                        <a:rPr lang="fr-CH" sz="1600" i="1" noProof="0" dirty="0">
                          <a:latin typeface="+mj-lt"/>
                        </a:rPr>
                        <a:t>aureus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noProof="0" dirty="0">
                          <a:latin typeface="+mj-lt"/>
                        </a:rPr>
                        <a:t>HAV, HBV (hépatite)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Trypanosoma</a:t>
                      </a:r>
                      <a:r>
                        <a:rPr lang="fr-CH" sz="1600" noProof="0" dirty="0">
                          <a:latin typeface="+mj-lt"/>
                        </a:rPr>
                        <a:t> (maladie du sommeil, de </a:t>
                      </a:r>
                      <a:r>
                        <a:rPr lang="fr-CH" sz="1600" noProof="0" dirty="0" err="1">
                          <a:latin typeface="+mj-lt"/>
                        </a:rPr>
                        <a:t>Chagas</a:t>
                      </a:r>
                      <a:r>
                        <a:rPr lang="fr-CH" sz="1600" noProof="0" dirty="0">
                          <a:latin typeface="+mj-lt"/>
                        </a:rPr>
                        <a:t>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401504"/>
                  </a:ext>
                </a:extLst>
              </a:tr>
              <a:tr h="599989"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Pneumococcus</a:t>
                      </a:r>
                      <a:r>
                        <a:rPr lang="fr-CH" sz="1600" noProof="0" dirty="0">
                          <a:latin typeface="+mj-lt"/>
                        </a:rPr>
                        <a:t> (otite, pneumonie)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Rotavirus</a:t>
                      </a:r>
                      <a:r>
                        <a:rPr lang="fr-CH" sz="1600" noProof="0" dirty="0">
                          <a:latin typeface="+mj-lt"/>
                        </a:rPr>
                        <a:t> (gastro-entérites)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Toxoplasma</a:t>
                      </a:r>
                      <a:r>
                        <a:rPr lang="fr-CH" sz="1600" noProof="0" dirty="0">
                          <a:latin typeface="+mj-lt"/>
                        </a:rPr>
                        <a:t> </a:t>
                      </a:r>
                      <a:r>
                        <a:rPr lang="fr-CH" sz="1600" i="1" noProof="0" dirty="0">
                          <a:latin typeface="+mj-lt"/>
                        </a:rPr>
                        <a:t>gondii</a:t>
                      </a:r>
                      <a:r>
                        <a:rPr lang="fr-CH" sz="1600" noProof="0" dirty="0">
                          <a:latin typeface="+mj-lt"/>
                        </a:rPr>
                        <a:t> (malformations fœtales)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137318"/>
                  </a:ext>
                </a:extLst>
              </a:tr>
              <a:tr h="596794"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Entamoeba</a:t>
                      </a:r>
                      <a:r>
                        <a:rPr lang="fr-CH" sz="1600" noProof="0" dirty="0">
                          <a:latin typeface="+mj-lt"/>
                        </a:rPr>
                        <a:t> </a:t>
                      </a:r>
                      <a:r>
                        <a:rPr lang="fr-CH" sz="1600" i="1" noProof="0" dirty="0">
                          <a:latin typeface="+mj-lt"/>
                        </a:rPr>
                        <a:t>histolytica</a:t>
                      </a:r>
                      <a:r>
                        <a:rPr lang="fr-CH" sz="1600" noProof="0" dirty="0">
                          <a:latin typeface="+mj-lt"/>
                        </a:rPr>
                        <a:t> (</a:t>
                      </a:r>
                      <a:r>
                        <a:rPr lang="fr-CH" sz="1600" noProof="0" dirty="0" err="1">
                          <a:latin typeface="+mj-lt"/>
                        </a:rPr>
                        <a:t>dysentérie</a:t>
                      </a:r>
                      <a:r>
                        <a:rPr lang="fr-CH" sz="1600" noProof="0" dirty="0">
                          <a:latin typeface="+mj-lt"/>
                        </a:rPr>
                        <a:t>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787798"/>
                  </a:ext>
                </a:extLst>
              </a:tr>
              <a:tr h="596794"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Cryptosporidium</a:t>
                      </a:r>
                      <a:r>
                        <a:rPr lang="fr-CH" sz="1600" noProof="0" dirty="0">
                          <a:latin typeface="+mj-lt"/>
                        </a:rPr>
                        <a:t> </a:t>
                      </a:r>
                      <a:r>
                        <a:rPr lang="fr-CH" sz="1600" i="1" noProof="0" dirty="0" err="1">
                          <a:latin typeface="+mj-lt"/>
                        </a:rPr>
                        <a:t>parvum</a:t>
                      </a:r>
                      <a:r>
                        <a:rPr lang="fr-CH" sz="1600" noProof="0" dirty="0">
                          <a:latin typeface="+mj-lt"/>
                        </a:rPr>
                        <a:t> (diarrhées)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279685"/>
                  </a:ext>
                </a:extLst>
              </a:tr>
            </a:tbl>
          </a:graphicData>
        </a:graphic>
      </p:graphicFrame>
      <p:pic>
        <p:nvPicPr>
          <p:cNvPr id="7" name="Image 4" descr="Bacteria_3.png">
            <a:extLst>
              <a:ext uri="{FF2B5EF4-FFF2-40B4-BE49-F238E27FC236}">
                <a16:creationId xmlns:a16="http://schemas.microsoft.com/office/drawing/2014/main" id="{DB3433F2-CEC3-4392-90EC-3F8B29EB9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9" y="1315214"/>
            <a:ext cx="11223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 descr="Virus_2.png">
            <a:extLst>
              <a:ext uri="{FF2B5EF4-FFF2-40B4-BE49-F238E27FC236}">
                <a16:creationId xmlns:a16="http://schemas.microsoft.com/office/drawing/2014/main" id="{55310B85-938E-4C71-A6FE-E9E35C7B3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88" y="1117665"/>
            <a:ext cx="936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" descr="Protozoa.png">
            <a:extLst>
              <a:ext uri="{FF2B5EF4-FFF2-40B4-BE49-F238E27FC236}">
                <a16:creationId xmlns:a16="http://schemas.microsoft.com/office/drawing/2014/main" id="{EE449D36-1358-4A74-8950-BB9A56402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00" y="981933"/>
            <a:ext cx="1457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7" descr="worm2.png">
            <a:extLst>
              <a:ext uri="{FF2B5EF4-FFF2-40B4-BE49-F238E27FC236}">
                <a16:creationId xmlns:a16="http://schemas.microsoft.com/office/drawing/2014/main" id="{FA49B92C-D832-4819-BAC8-5C1A241D8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777">
            <a:off x="5871240" y="831740"/>
            <a:ext cx="579878" cy="123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Fungus.png">
            <a:extLst>
              <a:ext uri="{FF2B5EF4-FFF2-40B4-BE49-F238E27FC236}">
                <a16:creationId xmlns:a16="http://schemas.microsoft.com/office/drawing/2014/main" id="{5FEE89F3-904B-4B2F-9B98-2F751A5DF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65" y="803919"/>
            <a:ext cx="680383" cy="12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1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9D131-FA5A-4EC1-AF3C-0091529C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599"/>
          </a:xfrm>
        </p:spPr>
        <p:txBody>
          <a:bodyPr>
            <a:normAutofit/>
          </a:bodyPr>
          <a:lstStyle/>
          <a:p>
            <a:r>
              <a:rPr lang="en-GB" dirty="0"/>
              <a:t>La </a:t>
            </a:r>
            <a:r>
              <a:rPr lang="en-GB" dirty="0" err="1"/>
              <a:t>réponse</a:t>
            </a:r>
            <a:r>
              <a:rPr lang="en-GB" dirty="0"/>
              <a:t> </a:t>
            </a:r>
            <a:r>
              <a:rPr lang="en-GB" dirty="0" err="1"/>
              <a:t>immunitaire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adaptée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aux </a:t>
            </a:r>
            <a:r>
              <a:rPr lang="en-GB" dirty="0" err="1"/>
              <a:t>différents</a:t>
            </a:r>
            <a:r>
              <a:rPr lang="en-GB" dirty="0"/>
              <a:t> modes de vie des </a:t>
            </a:r>
            <a:r>
              <a:rPr lang="en-GB" dirty="0" err="1"/>
              <a:t>pathogènes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D98A7-639D-49E1-8C23-96C747243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85088"/>
            <a:ext cx="4514850" cy="57729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BF0BC-7614-4C16-887E-02A70320A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85088"/>
            <a:ext cx="4514850" cy="577291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10" name="Image 1" descr="3758_slide4.jpg">
            <a:extLst>
              <a:ext uri="{FF2B5EF4-FFF2-40B4-BE49-F238E27FC236}">
                <a16:creationId xmlns:a16="http://schemas.microsoft.com/office/drawing/2014/main" id="{ECDD105F-4522-42F6-9F53-3F34F06D4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69" y="1379155"/>
            <a:ext cx="6913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97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44CF-5888-4CD6-B6A0-59355550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Trois </a:t>
            </a:r>
            <a:r>
              <a:rPr lang="en-GB" dirty="0" err="1"/>
              <a:t>façons</a:t>
            </a:r>
            <a:r>
              <a:rPr lang="en-GB" dirty="0"/>
              <a:t> de </a:t>
            </a:r>
            <a:r>
              <a:rPr lang="en-GB" dirty="0" err="1"/>
              <a:t>contrer</a:t>
            </a:r>
            <a:r>
              <a:rPr lang="en-GB" dirty="0"/>
              <a:t> </a:t>
            </a:r>
            <a:r>
              <a:rPr lang="en-GB" dirty="0" err="1"/>
              <a:t>l’infection</a:t>
            </a:r>
            <a:r>
              <a:rPr lang="en-GB" dirty="0"/>
              <a:t> </a:t>
            </a:r>
            <a:r>
              <a:rPr lang="en-GB" dirty="0" err="1"/>
              <a:t>microbienne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CE0C6-088F-4C9F-96B4-0ABB0773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8" y="1541272"/>
            <a:ext cx="8844003" cy="4727854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•"/>
              <a:defRPr/>
            </a:pPr>
            <a:r>
              <a:rPr lang="fr-CH" b="1" dirty="0"/>
              <a:t>Evitement </a:t>
            </a:r>
            <a:r>
              <a:rPr lang="fr-CH" dirty="0"/>
              <a:t>(comportemental): éviter le contact avec les microbes</a:t>
            </a:r>
          </a:p>
          <a:p>
            <a:pPr marL="457200" indent="-457200">
              <a:buFontTx/>
              <a:buChar char="•"/>
              <a:defRPr/>
            </a:pPr>
            <a:endParaRPr lang="fr-CH" dirty="0"/>
          </a:p>
          <a:p>
            <a:pPr marL="457200" indent="-457200">
              <a:buFontTx/>
              <a:buChar char="•"/>
              <a:defRPr/>
            </a:pPr>
            <a:endParaRPr lang="fr-CH" dirty="0"/>
          </a:p>
          <a:p>
            <a:pPr marL="457200" indent="-457200">
              <a:buFontTx/>
              <a:buChar char="•"/>
              <a:defRPr/>
            </a:pPr>
            <a:endParaRPr lang="fr-CH" dirty="0"/>
          </a:p>
          <a:p>
            <a:pPr marL="457200" indent="-457200">
              <a:buFontTx/>
              <a:buChar char="•"/>
              <a:defRPr/>
            </a:pPr>
            <a:r>
              <a:rPr lang="fr-CH" b="1" dirty="0"/>
              <a:t>Résilience</a:t>
            </a:r>
            <a:r>
              <a:rPr lang="fr-CH" dirty="0"/>
              <a:t> (ou </a:t>
            </a:r>
            <a:r>
              <a:rPr lang="fr-CH" b="1" dirty="0"/>
              <a:t>tolérance</a:t>
            </a:r>
            <a:r>
              <a:rPr lang="fr-CH" dirty="0"/>
              <a:t>): mieux supporter les conséquences de l’infection (p. ex. réparer, détoxifier)</a:t>
            </a:r>
          </a:p>
          <a:p>
            <a:pPr marL="457200" indent="-457200">
              <a:buFontTx/>
              <a:buChar char="•"/>
              <a:defRPr/>
            </a:pPr>
            <a:endParaRPr lang="fr-CH" b="1" dirty="0"/>
          </a:p>
          <a:p>
            <a:pPr marL="457200" indent="-457200">
              <a:buFontTx/>
              <a:buChar char="•"/>
              <a:defRPr/>
            </a:pPr>
            <a:r>
              <a:rPr lang="fr-CH" b="1" dirty="0"/>
              <a:t>Immunité</a:t>
            </a:r>
            <a:r>
              <a:rPr lang="fr-CH" dirty="0"/>
              <a:t>: reconnaître et éliminer les microbes envahissants</a:t>
            </a:r>
          </a:p>
          <a:p>
            <a:pPr marL="457200" lvl="1" indent="0">
              <a:buNone/>
              <a:defRPr/>
            </a:pPr>
            <a:endParaRPr lang="fr-CH" dirty="0"/>
          </a:p>
          <a:p>
            <a:endParaRPr lang="fr-CH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6FE8A4C-FE65-4077-829E-0D2592CF2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/>
          <a:stretch/>
        </p:blipFill>
        <p:spPr bwMode="auto">
          <a:xfrm>
            <a:off x="1044702" y="1992376"/>
            <a:ext cx="18002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820D5EF-410E-4269-A0DE-70AB6FB82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3"/>
          <a:stretch/>
        </p:blipFill>
        <p:spPr bwMode="auto">
          <a:xfrm>
            <a:off x="3206343" y="1992376"/>
            <a:ext cx="18002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313161"/>
      </p:ext>
    </p:extLst>
  </p:cSld>
  <p:clrMapOvr>
    <a:masterClrMapping/>
  </p:clrMapOvr>
</p:sld>
</file>

<file path=ppt/theme/theme1.xml><?xml version="1.0" encoding="utf-8"?>
<a:theme xmlns:a="http://schemas.openxmlformats.org/drawingml/2006/main" name="MOOC_blue_calibr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OC_blue_calibri.potx" id="{278E7758-D89B-4DA0-96F1-1039F8C16042}" vid="{03F57942-DF8A-49D2-8C17-EBBC995F41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MOOC_blue_calibri</Template>
  <TotalTime>4164</TotalTime>
  <Words>2958</Words>
  <Application>Microsoft Macintosh PowerPoint</Application>
  <PresentationFormat>Affichage à l'écran (4:3)</PresentationFormat>
  <Paragraphs>390</Paragraphs>
  <Slides>46</Slides>
  <Notes>1</Notes>
  <HiddenSlides>3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6" baseType="lpstr">
      <vt:lpstr>ＭＳ Ｐゴシック</vt:lpstr>
      <vt:lpstr>ＭＳ Ｐゴシック</vt:lpstr>
      <vt:lpstr>游ゴシック</vt:lpstr>
      <vt:lpstr>Arial</vt:lpstr>
      <vt:lpstr>Arial Narrow</vt:lpstr>
      <vt:lpstr>Calibri</vt:lpstr>
      <vt:lpstr>Calibri Light</vt:lpstr>
      <vt:lpstr>Symbol</vt:lpstr>
      <vt:lpstr>Wingdings</vt:lpstr>
      <vt:lpstr>MOOC_blue_calibri</vt:lpstr>
      <vt:lpstr>Le système immunitaire</vt:lpstr>
      <vt:lpstr>1. Le système immunitaire -Introduction</vt:lpstr>
      <vt:lpstr>Introduction à l’immunologie</vt:lpstr>
      <vt:lpstr>Plan du cours</vt:lpstr>
      <vt:lpstr>Les interactions hôte-pathogène sont diverses</vt:lpstr>
      <vt:lpstr>Les interactions hôte-pathogène sont dynamiques</vt:lpstr>
      <vt:lpstr>Classes d’agents pathogènes*</vt:lpstr>
      <vt:lpstr>La réponse immunitaire est adaptée  aux différents modes de vie des pathogènes</vt:lpstr>
      <vt:lpstr>Trois façons de contrer l’infection microbienne</vt:lpstr>
      <vt:lpstr>Introduction au Système Immunitaire</vt:lpstr>
      <vt:lpstr>Introduction au Système Immunitaire</vt:lpstr>
      <vt:lpstr>Trois lignes de défense contre l’infection</vt:lpstr>
      <vt:lpstr>Immunité innée</vt:lpstr>
      <vt:lpstr>La réponse inflammatoire</vt:lpstr>
      <vt:lpstr>La phagocytose: un mécanisme de défense universel</vt:lpstr>
      <vt:lpstr>L’immunité innée est déclenchée par des récepteurs détectant des structures moléculaires uniques aux microbes ou par des molécules signifiant un dégât</vt:lpstr>
      <vt:lpstr>Conclusion 1A</vt:lpstr>
      <vt:lpstr>La troisième ligne de défense: l’immunité adaptative</vt:lpstr>
      <vt:lpstr>Récepteurs d’antigéne portés par les lymphocytes B et T</vt:lpstr>
      <vt:lpstr>Génération des répertoires de cellules B et T</vt:lpstr>
      <vt:lpstr>Le réarrangement des gènes des immunoglobulines</vt:lpstr>
      <vt:lpstr>Résumé: Génération de la diversité lymphocytaire  par réarrangement de gènes</vt:lpstr>
      <vt:lpstr>La tolérance du soi</vt:lpstr>
      <vt:lpstr>Deux types d’immunité adaptative: humorale et cellulaire</vt:lpstr>
      <vt:lpstr>Immunité humorale: les anticorps</vt:lpstr>
      <vt:lpstr>La réponse cellulaire: cellules T CD4 et CD8</vt:lpstr>
      <vt:lpstr>Les cytokines: médiateurs de l’immunité adaptative</vt:lpstr>
      <vt:lpstr> Maturation et circulation des lymphocytes</vt:lpstr>
      <vt:lpstr>La réponse adaptative comporte plusieurs étapes</vt:lpstr>
      <vt:lpstr>Etape 1: Présentation des antigènes       par les cellules dendritiques</vt:lpstr>
      <vt:lpstr>Présentation d’antigènes: le rôle des cellules dendritiques</vt:lpstr>
      <vt:lpstr>Etape 2: Phase d’activation</vt:lpstr>
      <vt:lpstr>Etape 3: Phase effectrice</vt:lpstr>
      <vt:lpstr>Conclusion 1B: Différentes classes de lymphocytes</vt:lpstr>
      <vt:lpstr>Aperçu de la réponse immunitaire acquise</vt:lpstr>
      <vt:lpstr>1. Le rôle central des cellules T Helper dans la réponse immunitaire humorale et cellulaire</vt:lpstr>
      <vt:lpstr>2. Cellules T cytotoxiques:  une réponse aux cellules infectées</vt:lpstr>
      <vt:lpstr>3. Activation des cellules B  dans la réponse immunitaire humorale</vt:lpstr>
      <vt:lpstr>Cellules B: réponse primaire versus secondaire</vt:lpstr>
      <vt:lpstr>Défense contre les microbes </vt:lpstr>
      <vt:lpstr>Défense contre les microbes </vt:lpstr>
      <vt:lpstr>Défense contre les microbes </vt:lpstr>
      <vt:lpstr>Défense contre les microbes </vt:lpstr>
      <vt:lpstr>Conclusion 1C</vt:lpstr>
      <vt:lpstr>Objectifs d’apprentissage</vt:lpstr>
      <vt:lpstr>Résumé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</dc:title>
  <dc:creator>Claudine Neyen</dc:creator>
  <cp:lastModifiedBy>Utilisateur de Microsoft Office</cp:lastModifiedBy>
  <cp:revision>96</cp:revision>
  <dcterms:created xsi:type="dcterms:W3CDTF">2017-10-01T15:36:29Z</dcterms:created>
  <dcterms:modified xsi:type="dcterms:W3CDTF">2019-09-19T08:48:12Z</dcterms:modified>
</cp:coreProperties>
</file>